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73" r:id="rId2"/>
    <p:sldId id="427" r:id="rId3"/>
    <p:sldId id="274" r:id="rId4"/>
    <p:sldId id="521" r:id="rId5"/>
    <p:sldId id="531" r:id="rId6"/>
    <p:sldId id="532" r:id="rId7"/>
    <p:sldId id="533" r:id="rId8"/>
    <p:sldId id="330" r:id="rId9"/>
    <p:sldId id="331" r:id="rId10"/>
    <p:sldId id="522" r:id="rId11"/>
    <p:sldId id="523" r:id="rId12"/>
    <p:sldId id="524" r:id="rId13"/>
    <p:sldId id="332" r:id="rId14"/>
    <p:sldId id="627" r:id="rId15"/>
    <p:sldId id="529" r:id="rId16"/>
    <p:sldId id="434"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57" r:id="rId41"/>
    <p:sldId id="558" r:id="rId42"/>
    <p:sldId id="562" r:id="rId43"/>
    <p:sldId id="563" r:id="rId44"/>
    <p:sldId id="568" r:id="rId45"/>
    <p:sldId id="528" r:id="rId46"/>
    <p:sldId id="278" r:id="rId47"/>
    <p:sldId id="279" r:id="rId48"/>
    <p:sldId id="277" r:id="rId49"/>
    <p:sldId id="288" r:id="rId50"/>
    <p:sldId id="289" r:id="rId51"/>
    <p:sldId id="290" r:id="rId52"/>
    <p:sldId id="291" r:id="rId53"/>
    <p:sldId id="292" r:id="rId54"/>
    <p:sldId id="294" r:id="rId55"/>
    <p:sldId id="295" r:id="rId56"/>
    <p:sldId id="296" r:id="rId57"/>
    <p:sldId id="298" r:id="rId58"/>
    <p:sldId id="297" r:id="rId59"/>
    <p:sldId id="299" r:id="rId60"/>
    <p:sldId id="300" r:id="rId61"/>
    <p:sldId id="301" r:id="rId62"/>
    <p:sldId id="303" r:id="rId63"/>
    <p:sldId id="304" r:id="rId64"/>
    <p:sldId id="305" r:id="rId65"/>
    <p:sldId id="306" r:id="rId66"/>
    <p:sldId id="307" r:id="rId67"/>
    <p:sldId id="308" r:id="rId68"/>
    <p:sldId id="309" r:id="rId69"/>
    <p:sldId id="310" r:id="rId70"/>
    <p:sldId id="311" r:id="rId71"/>
    <p:sldId id="313" r:id="rId72"/>
    <p:sldId id="315" r:id="rId73"/>
    <p:sldId id="314" r:id="rId74"/>
    <p:sldId id="570" r:id="rId75"/>
    <p:sldId id="569" r:id="rId76"/>
    <p:sldId id="302" r:id="rId77"/>
    <p:sldId id="572" r:id="rId78"/>
    <p:sldId id="571" r:id="rId79"/>
    <p:sldId id="573" r:id="rId80"/>
    <p:sldId id="327" r:id="rId81"/>
    <p:sldId id="337" r:id="rId82"/>
    <p:sldId id="338" r:id="rId83"/>
    <p:sldId id="339" r:id="rId84"/>
    <p:sldId id="340" r:id="rId85"/>
    <p:sldId id="520" r:id="rId86"/>
    <p:sldId id="341" r:id="rId87"/>
    <p:sldId id="342" r:id="rId88"/>
    <p:sldId id="321" r:id="rId89"/>
    <p:sldId id="336" r:id="rId90"/>
    <p:sldId id="574" r:id="rId91"/>
    <p:sldId id="575" r:id="rId92"/>
    <p:sldId id="576" r:id="rId93"/>
    <p:sldId id="577" r:id="rId94"/>
    <p:sldId id="578" r:id="rId95"/>
    <p:sldId id="579" r:id="rId96"/>
    <p:sldId id="580" r:id="rId97"/>
    <p:sldId id="581" r:id="rId98"/>
    <p:sldId id="582" r:id="rId99"/>
    <p:sldId id="583" r:id="rId100"/>
    <p:sldId id="584" r:id="rId101"/>
    <p:sldId id="585" r:id="rId102"/>
    <p:sldId id="586" r:id="rId103"/>
    <p:sldId id="587" r:id="rId104"/>
    <p:sldId id="588" r:id="rId105"/>
    <p:sldId id="589" r:id="rId106"/>
    <p:sldId id="590" r:id="rId107"/>
    <p:sldId id="591" r:id="rId108"/>
    <p:sldId id="592" r:id="rId109"/>
    <p:sldId id="593" r:id="rId110"/>
    <p:sldId id="594" r:id="rId111"/>
    <p:sldId id="595" r:id="rId112"/>
    <p:sldId id="596" r:id="rId113"/>
    <p:sldId id="597" r:id="rId114"/>
    <p:sldId id="598" r:id="rId115"/>
    <p:sldId id="599" r:id="rId116"/>
    <p:sldId id="600" r:id="rId117"/>
    <p:sldId id="601" r:id="rId118"/>
    <p:sldId id="602" r:id="rId119"/>
    <p:sldId id="603" r:id="rId120"/>
    <p:sldId id="604" r:id="rId121"/>
    <p:sldId id="605" r:id="rId122"/>
    <p:sldId id="606" r:id="rId123"/>
    <p:sldId id="607" r:id="rId124"/>
    <p:sldId id="608" r:id="rId125"/>
    <p:sldId id="609" r:id="rId126"/>
    <p:sldId id="610" r:id="rId127"/>
    <p:sldId id="611" r:id="rId128"/>
    <p:sldId id="612" r:id="rId129"/>
    <p:sldId id="613" r:id="rId130"/>
    <p:sldId id="614" r:id="rId131"/>
    <p:sldId id="615" r:id="rId132"/>
    <p:sldId id="616" r:id="rId133"/>
    <p:sldId id="617" r:id="rId134"/>
    <p:sldId id="618" r:id="rId135"/>
    <p:sldId id="619" r:id="rId136"/>
    <p:sldId id="620" r:id="rId137"/>
    <p:sldId id="621" r:id="rId138"/>
    <p:sldId id="622" r:id="rId139"/>
    <p:sldId id="623" r:id="rId140"/>
    <p:sldId id="624" r:id="rId141"/>
    <p:sldId id="625" r:id="rId1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71AA21E-2A2C-4F8D-B190-E1734D11427B}">
          <p14:sldIdLst>
            <p14:sldId id="273"/>
            <p14:sldId id="427"/>
            <p14:sldId id="274"/>
            <p14:sldId id="521"/>
            <p14:sldId id="531"/>
            <p14:sldId id="532"/>
            <p14:sldId id="533"/>
            <p14:sldId id="330"/>
            <p14:sldId id="331"/>
            <p14:sldId id="522"/>
            <p14:sldId id="523"/>
            <p14:sldId id="524"/>
            <p14:sldId id="332"/>
            <p14:sldId id="627"/>
            <p14:sldId id="529"/>
            <p14:sldId id="434"/>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62"/>
            <p14:sldId id="563"/>
            <p14:sldId id="568"/>
            <p14:sldId id="528"/>
            <p14:sldId id="278"/>
            <p14:sldId id="279"/>
            <p14:sldId id="277"/>
            <p14:sldId id="288"/>
            <p14:sldId id="289"/>
            <p14:sldId id="290"/>
            <p14:sldId id="291"/>
            <p14:sldId id="292"/>
            <p14:sldId id="294"/>
            <p14:sldId id="295"/>
            <p14:sldId id="296"/>
            <p14:sldId id="298"/>
            <p14:sldId id="297"/>
            <p14:sldId id="299"/>
            <p14:sldId id="300"/>
            <p14:sldId id="301"/>
            <p14:sldId id="303"/>
            <p14:sldId id="304"/>
            <p14:sldId id="305"/>
            <p14:sldId id="306"/>
            <p14:sldId id="307"/>
            <p14:sldId id="308"/>
            <p14:sldId id="309"/>
            <p14:sldId id="310"/>
            <p14:sldId id="311"/>
            <p14:sldId id="313"/>
            <p14:sldId id="315"/>
            <p14:sldId id="314"/>
            <p14:sldId id="570"/>
            <p14:sldId id="569"/>
            <p14:sldId id="302"/>
            <p14:sldId id="572"/>
            <p14:sldId id="571"/>
            <p14:sldId id="573"/>
            <p14:sldId id="327"/>
            <p14:sldId id="337"/>
            <p14:sldId id="338"/>
            <p14:sldId id="339"/>
            <p14:sldId id="340"/>
            <p14:sldId id="520"/>
            <p14:sldId id="341"/>
            <p14:sldId id="342"/>
            <p14:sldId id="321"/>
            <p14:sldId id="336"/>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AC090"/>
    <a:srgbClr val="D7E4BD"/>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611" autoAdjust="0"/>
  </p:normalViewPr>
  <p:slideViewPr>
    <p:cSldViewPr>
      <p:cViewPr varScale="1">
        <p:scale>
          <a:sx n="103" d="100"/>
          <a:sy n="103" d="100"/>
        </p:scale>
        <p:origin x="1860" y="108"/>
      </p:cViewPr>
      <p:guideLst>
        <p:guide orient="horz" pos="2160"/>
        <p:guide pos="2880"/>
      </p:guideLst>
    </p:cSldViewPr>
  </p:slideViewPr>
  <p:outlineViewPr>
    <p:cViewPr>
      <p:scale>
        <a:sx n="33" d="100"/>
        <a:sy n="33" d="100"/>
      </p:scale>
      <p:origin x="0" y="54690"/>
    </p:cViewPr>
  </p:outlineViewPr>
  <p:notesTextViewPr>
    <p:cViewPr>
      <p:scale>
        <a:sx n="1" d="1"/>
        <a:sy n="1" d="1"/>
      </p:scale>
      <p:origin x="0" y="0"/>
    </p:cViewPr>
  </p:notesTextViewPr>
  <p:sorterViewPr>
    <p:cViewPr>
      <p:scale>
        <a:sx n="100" d="100"/>
        <a:sy n="100" d="100"/>
      </p:scale>
      <p:origin x="0" y="5238"/>
    </p:cViewPr>
  </p:sorterViewPr>
  <p:notesViewPr>
    <p:cSldViewPr>
      <p:cViewPr varScale="1">
        <p:scale>
          <a:sx n="91" d="100"/>
          <a:sy n="91" d="100"/>
        </p:scale>
        <p:origin x="-3774" y="-10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E9501-1BF6-4A34-9998-C92BFDC19E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B52DFB4-CC4B-4C2C-BC0D-09858202FF02}">
      <dgm:prSet phldrT="[Text]"/>
      <dgm:spPr/>
      <dgm:t>
        <a:bodyPr/>
        <a:lstStyle/>
        <a:p>
          <a:r>
            <a:rPr lang="en-US" dirty="0"/>
            <a:t>Vision – Mission - Values</a:t>
          </a:r>
        </a:p>
      </dgm:t>
    </dgm:pt>
    <dgm:pt modelId="{473C937A-36E6-43D9-BFD4-69CF7CD71BDC}" type="parTrans" cxnId="{4FB5CD71-EAB1-403A-B716-091A22AE7115}">
      <dgm:prSet/>
      <dgm:spPr/>
      <dgm:t>
        <a:bodyPr/>
        <a:lstStyle/>
        <a:p>
          <a:endParaRPr lang="en-US"/>
        </a:p>
      </dgm:t>
    </dgm:pt>
    <dgm:pt modelId="{AAA6B098-7A0B-4D19-9452-EDABD0AE108F}" type="sibTrans" cxnId="{4FB5CD71-EAB1-403A-B716-091A22AE7115}">
      <dgm:prSet/>
      <dgm:spPr/>
      <dgm:t>
        <a:bodyPr/>
        <a:lstStyle/>
        <a:p>
          <a:endParaRPr lang="en-US"/>
        </a:p>
      </dgm:t>
    </dgm:pt>
    <dgm:pt modelId="{DD2FD504-1308-4974-AD9E-9DC2510A087A}">
      <dgm:prSet phldrT="[Text]"/>
      <dgm:spPr/>
      <dgm:t>
        <a:bodyPr/>
        <a:lstStyle/>
        <a:p>
          <a:r>
            <a:rPr lang="en-US" dirty="0"/>
            <a:t>Strategic Priorities</a:t>
          </a:r>
        </a:p>
      </dgm:t>
    </dgm:pt>
    <dgm:pt modelId="{C13BC3CB-55B3-4D2F-9DC8-0128F9D261B5}" type="parTrans" cxnId="{5CCFB670-CEF1-4EDE-A420-EAB79C653DC3}">
      <dgm:prSet/>
      <dgm:spPr/>
      <dgm:t>
        <a:bodyPr/>
        <a:lstStyle/>
        <a:p>
          <a:endParaRPr lang="en-US"/>
        </a:p>
      </dgm:t>
    </dgm:pt>
    <dgm:pt modelId="{9C70C88A-85FC-4AA9-8EDC-A35AA9B27D80}" type="sibTrans" cxnId="{5CCFB670-CEF1-4EDE-A420-EAB79C653DC3}">
      <dgm:prSet/>
      <dgm:spPr/>
      <dgm:t>
        <a:bodyPr/>
        <a:lstStyle/>
        <a:p>
          <a:endParaRPr lang="en-US"/>
        </a:p>
      </dgm:t>
    </dgm:pt>
    <dgm:pt modelId="{1C24417E-B04D-445E-A9CA-8C583AB8E597}">
      <dgm:prSet phldrT="[Text]"/>
      <dgm:spPr/>
      <dgm:t>
        <a:bodyPr/>
        <a:lstStyle/>
        <a:p>
          <a:r>
            <a:rPr lang="en-US" dirty="0"/>
            <a:t>Core Functions of Government</a:t>
          </a:r>
        </a:p>
      </dgm:t>
    </dgm:pt>
    <dgm:pt modelId="{8EDE7A87-FF85-46AA-811C-3313767A862D}" type="parTrans" cxnId="{907E99D2-8E2F-42F8-A737-B11172DCB51A}">
      <dgm:prSet/>
      <dgm:spPr/>
      <dgm:t>
        <a:bodyPr/>
        <a:lstStyle/>
        <a:p>
          <a:endParaRPr lang="en-US"/>
        </a:p>
      </dgm:t>
    </dgm:pt>
    <dgm:pt modelId="{B8DE508A-E111-4536-80E0-7C912DD82805}" type="sibTrans" cxnId="{907E99D2-8E2F-42F8-A737-B11172DCB51A}">
      <dgm:prSet/>
      <dgm:spPr/>
      <dgm:t>
        <a:bodyPr/>
        <a:lstStyle/>
        <a:p>
          <a:endParaRPr lang="en-US"/>
        </a:p>
      </dgm:t>
    </dgm:pt>
    <dgm:pt modelId="{C772D01E-8357-40AB-B8BD-D0A05494CB1E}">
      <dgm:prSet custT="1"/>
      <dgm:spPr/>
      <dgm:t>
        <a:bodyPr/>
        <a:lstStyle/>
        <a:p>
          <a:r>
            <a:rPr lang="en-US" sz="2800" dirty="0"/>
            <a:t>Mission-driven Goals</a:t>
          </a:r>
        </a:p>
      </dgm:t>
    </dgm:pt>
    <dgm:pt modelId="{4E80E66A-B264-48F8-9159-C837D91B92AC}" type="parTrans" cxnId="{C93F5D51-9EA7-4C0E-8978-3845868486E8}">
      <dgm:prSet/>
      <dgm:spPr/>
      <dgm:t>
        <a:bodyPr/>
        <a:lstStyle/>
        <a:p>
          <a:endParaRPr lang="en-US"/>
        </a:p>
      </dgm:t>
    </dgm:pt>
    <dgm:pt modelId="{35C4B186-49D1-4A0A-8F66-11607A81B38B}" type="sibTrans" cxnId="{C93F5D51-9EA7-4C0E-8978-3845868486E8}">
      <dgm:prSet/>
      <dgm:spPr/>
      <dgm:t>
        <a:bodyPr/>
        <a:lstStyle/>
        <a:p>
          <a:endParaRPr lang="en-US"/>
        </a:p>
      </dgm:t>
    </dgm:pt>
    <dgm:pt modelId="{A627F308-6CE6-446E-917B-77F268360B91}">
      <dgm:prSet/>
      <dgm:spPr/>
      <dgm:t>
        <a:bodyPr/>
        <a:lstStyle/>
        <a:p>
          <a:r>
            <a:rPr lang="en-US" dirty="0"/>
            <a:t>Objectives</a:t>
          </a:r>
        </a:p>
      </dgm:t>
    </dgm:pt>
    <dgm:pt modelId="{19C92370-2D43-4407-B7C5-FFB0C8A798F0}" type="parTrans" cxnId="{50CCA369-ADC7-4026-BB72-B5973C8699A2}">
      <dgm:prSet/>
      <dgm:spPr/>
      <dgm:t>
        <a:bodyPr/>
        <a:lstStyle/>
        <a:p>
          <a:endParaRPr lang="en-US"/>
        </a:p>
      </dgm:t>
    </dgm:pt>
    <dgm:pt modelId="{926A6EBC-0B05-41AE-8047-ED24454630DC}" type="sibTrans" cxnId="{50CCA369-ADC7-4026-BB72-B5973C8699A2}">
      <dgm:prSet/>
      <dgm:spPr/>
      <dgm:t>
        <a:bodyPr/>
        <a:lstStyle/>
        <a:p>
          <a:endParaRPr lang="en-US"/>
        </a:p>
      </dgm:t>
    </dgm:pt>
    <dgm:pt modelId="{917C64D9-56C8-42CE-A20E-CAD46403C808}">
      <dgm:prSet/>
      <dgm:spPr/>
      <dgm:t>
        <a:bodyPr/>
        <a:lstStyle/>
        <a:p>
          <a:r>
            <a:rPr lang="en-US" dirty="0"/>
            <a:t>Budget Activities</a:t>
          </a:r>
        </a:p>
      </dgm:t>
    </dgm:pt>
    <dgm:pt modelId="{16D370AE-26BA-4452-B1BF-AE3C38AF0B0D}" type="parTrans" cxnId="{99C7AF03-F6D9-4346-BC5E-9B79A51950A8}">
      <dgm:prSet/>
      <dgm:spPr/>
      <dgm:t>
        <a:bodyPr/>
        <a:lstStyle/>
        <a:p>
          <a:endParaRPr lang="en-US"/>
        </a:p>
      </dgm:t>
    </dgm:pt>
    <dgm:pt modelId="{80A73AC7-7AAD-43C4-858E-1625817E06B6}" type="sibTrans" cxnId="{99C7AF03-F6D9-4346-BC5E-9B79A51950A8}">
      <dgm:prSet/>
      <dgm:spPr/>
      <dgm:t>
        <a:bodyPr/>
        <a:lstStyle/>
        <a:p>
          <a:endParaRPr lang="en-US"/>
        </a:p>
      </dgm:t>
    </dgm:pt>
    <dgm:pt modelId="{7F5BD687-0482-4DE7-A6E1-102E7E826823}">
      <dgm:prSet/>
      <dgm:spPr/>
      <dgm:t>
        <a:bodyPr/>
        <a:lstStyle/>
        <a:p>
          <a:r>
            <a:rPr lang="en-US" dirty="0"/>
            <a:t>Bill Draft Requests</a:t>
          </a:r>
        </a:p>
      </dgm:t>
    </dgm:pt>
    <dgm:pt modelId="{3FE1BA2E-D323-4DB8-B48C-C6E87B336EC3}" type="parTrans" cxnId="{2081C909-24FB-4CB9-9681-E628DB09247F}">
      <dgm:prSet/>
      <dgm:spPr/>
      <dgm:t>
        <a:bodyPr/>
        <a:lstStyle/>
        <a:p>
          <a:endParaRPr lang="en-US"/>
        </a:p>
      </dgm:t>
    </dgm:pt>
    <dgm:pt modelId="{0621CF48-E7D6-4EC2-B266-00424D224C0F}" type="sibTrans" cxnId="{2081C909-24FB-4CB9-9681-E628DB09247F}">
      <dgm:prSet/>
      <dgm:spPr/>
      <dgm:t>
        <a:bodyPr/>
        <a:lstStyle/>
        <a:p>
          <a:endParaRPr lang="en-US"/>
        </a:p>
      </dgm:t>
    </dgm:pt>
    <dgm:pt modelId="{2FDE2CBB-BB18-4F6D-92F3-7D7D3B3AFE10}">
      <dgm:prSet/>
      <dgm:spPr/>
      <dgm:t>
        <a:bodyPr/>
        <a:lstStyle/>
        <a:p>
          <a:r>
            <a:rPr lang="en-US" dirty="0"/>
            <a:t>Performance Measures</a:t>
          </a:r>
        </a:p>
      </dgm:t>
    </dgm:pt>
    <dgm:pt modelId="{BAF323C5-7FC5-4F85-9636-563F76CEB640}" type="parTrans" cxnId="{F231544B-114D-4CDE-B8EA-A40C578759AE}">
      <dgm:prSet/>
      <dgm:spPr/>
      <dgm:t>
        <a:bodyPr/>
        <a:lstStyle/>
        <a:p>
          <a:endParaRPr lang="en-US"/>
        </a:p>
      </dgm:t>
    </dgm:pt>
    <dgm:pt modelId="{8637FC78-EE2C-4783-A470-9FF837634F81}" type="sibTrans" cxnId="{F231544B-114D-4CDE-B8EA-A40C578759AE}">
      <dgm:prSet/>
      <dgm:spPr/>
      <dgm:t>
        <a:bodyPr/>
        <a:lstStyle/>
        <a:p>
          <a:endParaRPr lang="en-US"/>
        </a:p>
      </dgm:t>
    </dgm:pt>
    <dgm:pt modelId="{183CEFBD-83D0-4B92-B6C5-2F736680CD4A}" type="pres">
      <dgm:prSet presAssocID="{071E9501-1BF6-4A34-9998-C92BFDC19EF7}" presName="Name0" presStyleCnt="0">
        <dgm:presLayoutVars>
          <dgm:chPref val="1"/>
          <dgm:dir/>
          <dgm:animOne val="branch"/>
          <dgm:animLvl val="lvl"/>
          <dgm:resizeHandles/>
        </dgm:presLayoutVars>
      </dgm:prSet>
      <dgm:spPr/>
    </dgm:pt>
    <dgm:pt modelId="{80C6987C-5379-428C-9557-81B8A6878118}" type="pres">
      <dgm:prSet presAssocID="{AB52DFB4-CC4B-4C2C-BC0D-09858202FF02}" presName="vertOne" presStyleCnt="0"/>
      <dgm:spPr/>
    </dgm:pt>
    <dgm:pt modelId="{269FF201-28B1-4CA9-BF9C-65D632F5087A}" type="pres">
      <dgm:prSet presAssocID="{AB52DFB4-CC4B-4C2C-BC0D-09858202FF02}" presName="txOne" presStyleLbl="node0" presStyleIdx="0" presStyleCnt="1">
        <dgm:presLayoutVars>
          <dgm:chPref val="3"/>
        </dgm:presLayoutVars>
      </dgm:prSet>
      <dgm:spPr/>
    </dgm:pt>
    <dgm:pt modelId="{D7786077-2D3A-4E66-A68E-3EBB59E1AFCA}" type="pres">
      <dgm:prSet presAssocID="{AB52DFB4-CC4B-4C2C-BC0D-09858202FF02}" presName="parTransOne" presStyleCnt="0"/>
      <dgm:spPr/>
    </dgm:pt>
    <dgm:pt modelId="{54A4F47C-10F0-449E-A25B-A82DA66588F0}" type="pres">
      <dgm:prSet presAssocID="{AB52DFB4-CC4B-4C2C-BC0D-09858202FF02}" presName="horzOne" presStyleCnt="0"/>
      <dgm:spPr/>
    </dgm:pt>
    <dgm:pt modelId="{A279946D-1363-4B41-B066-1B769BDD784A}" type="pres">
      <dgm:prSet presAssocID="{DD2FD504-1308-4974-AD9E-9DC2510A087A}" presName="vertTwo" presStyleCnt="0"/>
      <dgm:spPr/>
    </dgm:pt>
    <dgm:pt modelId="{45EF6C99-D7D1-4729-A926-B38DB9DC68FB}" type="pres">
      <dgm:prSet presAssocID="{DD2FD504-1308-4974-AD9E-9DC2510A087A}" presName="txTwo" presStyleLbl="node2" presStyleIdx="0" presStyleCnt="1">
        <dgm:presLayoutVars>
          <dgm:chPref val="3"/>
        </dgm:presLayoutVars>
      </dgm:prSet>
      <dgm:spPr/>
    </dgm:pt>
    <dgm:pt modelId="{6D377389-2CD1-49FF-B358-21300D34A16C}" type="pres">
      <dgm:prSet presAssocID="{DD2FD504-1308-4974-AD9E-9DC2510A087A}" presName="parTransTwo" presStyleCnt="0"/>
      <dgm:spPr/>
    </dgm:pt>
    <dgm:pt modelId="{4CE0D839-DE4E-43A8-B87D-1AF3C258DB3D}" type="pres">
      <dgm:prSet presAssocID="{DD2FD504-1308-4974-AD9E-9DC2510A087A}" presName="horzTwo" presStyleCnt="0"/>
      <dgm:spPr/>
    </dgm:pt>
    <dgm:pt modelId="{E694A147-54D7-473E-B493-5EBAADF6E105}" type="pres">
      <dgm:prSet presAssocID="{1C24417E-B04D-445E-A9CA-8C583AB8E597}" presName="vertThree" presStyleCnt="0"/>
      <dgm:spPr/>
    </dgm:pt>
    <dgm:pt modelId="{A437DE6C-59DA-4D9E-A526-45175D773E86}" type="pres">
      <dgm:prSet presAssocID="{1C24417E-B04D-445E-A9CA-8C583AB8E597}" presName="txThree" presStyleLbl="node3" presStyleIdx="0" presStyleCnt="1">
        <dgm:presLayoutVars>
          <dgm:chPref val="3"/>
        </dgm:presLayoutVars>
      </dgm:prSet>
      <dgm:spPr/>
    </dgm:pt>
    <dgm:pt modelId="{68BCAB1D-1394-4BB3-80C0-FBC8E2501047}" type="pres">
      <dgm:prSet presAssocID="{1C24417E-B04D-445E-A9CA-8C583AB8E597}" presName="parTransThree" presStyleCnt="0"/>
      <dgm:spPr/>
    </dgm:pt>
    <dgm:pt modelId="{361EB46F-2E58-452D-A895-DE2FE3D5527D}" type="pres">
      <dgm:prSet presAssocID="{1C24417E-B04D-445E-A9CA-8C583AB8E597}" presName="horzThree" presStyleCnt="0"/>
      <dgm:spPr/>
    </dgm:pt>
    <dgm:pt modelId="{89C80118-C413-471A-8BCA-8061A316B807}" type="pres">
      <dgm:prSet presAssocID="{C772D01E-8357-40AB-B8BD-D0A05494CB1E}" presName="vertFour" presStyleCnt="0">
        <dgm:presLayoutVars>
          <dgm:chPref val="3"/>
        </dgm:presLayoutVars>
      </dgm:prSet>
      <dgm:spPr/>
    </dgm:pt>
    <dgm:pt modelId="{41D098FE-F400-4E0B-86A3-8F1360BB2C33}" type="pres">
      <dgm:prSet presAssocID="{C772D01E-8357-40AB-B8BD-D0A05494CB1E}" presName="txFour" presStyleLbl="node4" presStyleIdx="0" presStyleCnt="5">
        <dgm:presLayoutVars>
          <dgm:chPref val="3"/>
        </dgm:presLayoutVars>
      </dgm:prSet>
      <dgm:spPr/>
    </dgm:pt>
    <dgm:pt modelId="{B8A8CCB2-98D0-4703-A7A6-E6F6AE2DC00A}" type="pres">
      <dgm:prSet presAssocID="{C772D01E-8357-40AB-B8BD-D0A05494CB1E}" presName="parTransFour" presStyleCnt="0"/>
      <dgm:spPr/>
    </dgm:pt>
    <dgm:pt modelId="{3507AC9B-3D11-4A5E-A9B7-59E13B83A849}" type="pres">
      <dgm:prSet presAssocID="{C772D01E-8357-40AB-B8BD-D0A05494CB1E}" presName="horzFour" presStyleCnt="0"/>
      <dgm:spPr/>
    </dgm:pt>
    <dgm:pt modelId="{F26007F1-25D8-4EBF-91EB-13F8345A1946}" type="pres">
      <dgm:prSet presAssocID="{A627F308-6CE6-446E-917B-77F268360B91}" presName="vertFour" presStyleCnt="0">
        <dgm:presLayoutVars>
          <dgm:chPref val="3"/>
        </dgm:presLayoutVars>
      </dgm:prSet>
      <dgm:spPr/>
    </dgm:pt>
    <dgm:pt modelId="{D2357A7C-33AD-47ED-9A7A-FD61AAB4272A}" type="pres">
      <dgm:prSet presAssocID="{A627F308-6CE6-446E-917B-77F268360B91}" presName="txFour" presStyleLbl="node4" presStyleIdx="1" presStyleCnt="5">
        <dgm:presLayoutVars>
          <dgm:chPref val="3"/>
        </dgm:presLayoutVars>
      </dgm:prSet>
      <dgm:spPr/>
    </dgm:pt>
    <dgm:pt modelId="{C1447ACC-5E12-4268-89C7-63CCC041CD17}" type="pres">
      <dgm:prSet presAssocID="{A627F308-6CE6-446E-917B-77F268360B91}" presName="horzFour" presStyleCnt="0"/>
      <dgm:spPr/>
    </dgm:pt>
    <dgm:pt modelId="{D1D3E4CC-31F9-4B2D-9365-42FD8F28B45E}" type="pres">
      <dgm:prSet presAssocID="{926A6EBC-0B05-41AE-8047-ED24454630DC}" presName="sibSpaceFour" presStyleCnt="0"/>
      <dgm:spPr/>
    </dgm:pt>
    <dgm:pt modelId="{DF913A0F-85FD-4A50-81D2-CBD5437CF932}" type="pres">
      <dgm:prSet presAssocID="{917C64D9-56C8-42CE-A20E-CAD46403C808}" presName="vertFour" presStyleCnt="0">
        <dgm:presLayoutVars>
          <dgm:chPref val="3"/>
        </dgm:presLayoutVars>
      </dgm:prSet>
      <dgm:spPr/>
    </dgm:pt>
    <dgm:pt modelId="{EC1E854C-83D6-4570-A385-359C4DB4FCE8}" type="pres">
      <dgm:prSet presAssocID="{917C64D9-56C8-42CE-A20E-CAD46403C808}" presName="txFour" presStyleLbl="node4" presStyleIdx="2" presStyleCnt="5">
        <dgm:presLayoutVars>
          <dgm:chPref val="3"/>
        </dgm:presLayoutVars>
      </dgm:prSet>
      <dgm:spPr/>
    </dgm:pt>
    <dgm:pt modelId="{B3C9F8D8-6984-4936-8C54-CD17C5C40626}" type="pres">
      <dgm:prSet presAssocID="{917C64D9-56C8-42CE-A20E-CAD46403C808}" presName="parTransFour" presStyleCnt="0"/>
      <dgm:spPr/>
    </dgm:pt>
    <dgm:pt modelId="{D68857B3-F13A-4DFE-84E8-EEC8287964E3}" type="pres">
      <dgm:prSet presAssocID="{917C64D9-56C8-42CE-A20E-CAD46403C808}" presName="horzFour" presStyleCnt="0"/>
      <dgm:spPr/>
    </dgm:pt>
    <dgm:pt modelId="{CF5B7FFF-64D3-4F0B-9A7E-AACD5D5EC0A6}" type="pres">
      <dgm:prSet presAssocID="{2FDE2CBB-BB18-4F6D-92F3-7D7D3B3AFE10}" presName="vertFour" presStyleCnt="0">
        <dgm:presLayoutVars>
          <dgm:chPref val="3"/>
        </dgm:presLayoutVars>
      </dgm:prSet>
      <dgm:spPr/>
    </dgm:pt>
    <dgm:pt modelId="{3C95E35F-5499-496C-8851-53806AF3BCF2}" type="pres">
      <dgm:prSet presAssocID="{2FDE2CBB-BB18-4F6D-92F3-7D7D3B3AFE10}" presName="txFour" presStyleLbl="node4" presStyleIdx="3" presStyleCnt="5">
        <dgm:presLayoutVars>
          <dgm:chPref val="3"/>
        </dgm:presLayoutVars>
      </dgm:prSet>
      <dgm:spPr/>
    </dgm:pt>
    <dgm:pt modelId="{E59A61C3-0021-4E40-8F2F-C55A9AC3438E}" type="pres">
      <dgm:prSet presAssocID="{2FDE2CBB-BB18-4F6D-92F3-7D7D3B3AFE10}" presName="horzFour" presStyleCnt="0"/>
      <dgm:spPr/>
    </dgm:pt>
    <dgm:pt modelId="{A5CD50A6-1E69-4551-934C-E1AE707D3554}" type="pres">
      <dgm:prSet presAssocID="{80A73AC7-7AAD-43C4-858E-1625817E06B6}" presName="sibSpaceFour" presStyleCnt="0"/>
      <dgm:spPr/>
    </dgm:pt>
    <dgm:pt modelId="{EC834549-1A6C-4663-A53D-561F02DB0EFB}" type="pres">
      <dgm:prSet presAssocID="{7F5BD687-0482-4DE7-A6E1-102E7E826823}" presName="vertFour" presStyleCnt="0">
        <dgm:presLayoutVars>
          <dgm:chPref val="3"/>
        </dgm:presLayoutVars>
      </dgm:prSet>
      <dgm:spPr/>
    </dgm:pt>
    <dgm:pt modelId="{F90EF089-6CDB-42CE-8D00-9F525E3D8C45}" type="pres">
      <dgm:prSet presAssocID="{7F5BD687-0482-4DE7-A6E1-102E7E826823}" presName="txFour" presStyleLbl="node4" presStyleIdx="4" presStyleCnt="5">
        <dgm:presLayoutVars>
          <dgm:chPref val="3"/>
        </dgm:presLayoutVars>
      </dgm:prSet>
      <dgm:spPr/>
    </dgm:pt>
    <dgm:pt modelId="{748D40EB-7101-4376-906A-7E41C6D8398E}" type="pres">
      <dgm:prSet presAssocID="{7F5BD687-0482-4DE7-A6E1-102E7E826823}" presName="horzFour" presStyleCnt="0"/>
      <dgm:spPr/>
    </dgm:pt>
  </dgm:ptLst>
  <dgm:cxnLst>
    <dgm:cxn modelId="{99C7AF03-F6D9-4346-BC5E-9B79A51950A8}" srcId="{C772D01E-8357-40AB-B8BD-D0A05494CB1E}" destId="{917C64D9-56C8-42CE-A20E-CAD46403C808}" srcOrd="1" destOrd="0" parTransId="{16D370AE-26BA-4452-B1BF-AE3C38AF0B0D}" sibTransId="{80A73AC7-7AAD-43C4-858E-1625817E06B6}"/>
    <dgm:cxn modelId="{96FE5D05-BCFA-45A2-A8BF-82175D7BA4A6}" type="presOf" srcId="{AB52DFB4-CC4B-4C2C-BC0D-09858202FF02}" destId="{269FF201-28B1-4CA9-BF9C-65D632F5087A}" srcOrd="0" destOrd="0" presId="urn:microsoft.com/office/officeart/2005/8/layout/hierarchy4"/>
    <dgm:cxn modelId="{2081C909-24FB-4CB9-9681-E628DB09247F}" srcId="{C772D01E-8357-40AB-B8BD-D0A05494CB1E}" destId="{7F5BD687-0482-4DE7-A6E1-102E7E826823}" srcOrd="2" destOrd="0" parTransId="{3FE1BA2E-D323-4DB8-B48C-C6E87B336EC3}" sibTransId="{0621CF48-E7D6-4EC2-B266-00424D224C0F}"/>
    <dgm:cxn modelId="{1C31CF23-11EB-4483-98BD-68FFA1CE3B4A}" type="presOf" srcId="{A627F308-6CE6-446E-917B-77F268360B91}" destId="{D2357A7C-33AD-47ED-9A7A-FD61AAB4272A}" srcOrd="0" destOrd="0" presId="urn:microsoft.com/office/officeart/2005/8/layout/hierarchy4"/>
    <dgm:cxn modelId="{50CCA369-ADC7-4026-BB72-B5973C8699A2}" srcId="{C772D01E-8357-40AB-B8BD-D0A05494CB1E}" destId="{A627F308-6CE6-446E-917B-77F268360B91}" srcOrd="0" destOrd="0" parTransId="{19C92370-2D43-4407-B7C5-FFB0C8A798F0}" sibTransId="{926A6EBC-0B05-41AE-8047-ED24454630DC}"/>
    <dgm:cxn modelId="{35F90C4A-742B-4226-8D50-7F0082EC6500}" type="presOf" srcId="{071E9501-1BF6-4A34-9998-C92BFDC19EF7}" destId="{183CEFBD-83D0-4B92-B6C5-2F736680CD4A}" srcOrd="0" destOrd="0" presId="urn:microsoft.com/office/officeart/2005/8/layout/hierarchy4"/>
    <dgm:cxn modelId="{F231544B-114D-4CDE-B8EA-A40C578759AE}" srcId="{917C64D9-56C8-42CE-A20E-CAD46403C808}" destId="{2FDE2CBB-BB18-4F6D-92F3-7D7D3B3AFE10}" srcOrd="0" destOrd="0" parTransId="{BAF323C5-7FC5-4F85-9636-563F76CEB640}" sibTransId="{8637FC78-EE2C-4783-A470-9FF837634F81}"/>
    <dgm:cxn modelId="{6383274E-3E09-4DAD-944C-84EE6CB60ECC}" type="presOf" srcId="{C772D01E-8357-40AB-B8BD-D0A05494CB1E}" destId="{41D098FE-F400-4E0B-86A3-8F1360BB2C33}" srcOrd="0" destOrd="0" presId="urn:microsoft.com/office/officeart/2005/8/layout/hierarchy4"/>
    <dgm:cxn modelId="{5CCFB670-CEF1-4EDE-A420-EAB79C653DC3}" srcId="{AB52DFB4-CC4B-4C2C-BC0D-09858202FF02}" destId="{DD2FD504-1308-4974-AD9E-9DC2510A087A}" srcOrd="0" destOrd="0" parTransId="{C13BC3CB-55B3-4D2F-9DC8-0128F9D261B5}" sibTransId="{9C70C88A-85FC-4AA9-8EDC-A35AA9B27D80}"/>
    <dgm:cxn modelId="{C93F5D51-9EA7-4C0E-8978-3845868486E8}" srcId="{1C24417E-B04D-445E-A9CA-8C583AB8E597}" destId="{C772D01E-8357-40AB-B8BD-D0A05494CB1E}" srcOrd="0" destOrd="0" parTransId="{4E80E66A-B264-48F8-9159-C837D91B92AC}" sibTransId="{35C4B186-49D1-4A0A-8F66-11607A81B38B}"/>
    <dgm:cxn modelId="{4FB5CD71-EAB1-403A-B716-091A22AE7115}" srcId="{071E9501-1BF6-4A34-9998-C92BFDC19EF7}" destId="{AB52DFB4-CC4B-4C2C-BC0D-09858202FF02}" srcOrd="0" destOrd="0" parTransId="{473C937A-36E6-43D9-BFD4-69CF7CD71BDC}" sibTransId="{AAA6B098-7A0B-4D19-9452-EDABD0AE108F}"/>
    <dgm:cxn modelId="{AD138087-F390-4616-A41B-DC1259043C8E}" type="presOf" srcId="{1C24417E-B04D-445E-A9CA-8C583AB8E597}" destId="{A437DE6C-59DA-4D9E-A526-45175D773E86}" srcOrd="0" destOrd="0" presId="urn:microsoft.com/office/officeart/2005/8/layout/hierarchy4"/>
    <dgm:cxn modelId="{8982FC97-C735-449F-89A3-2FFBD64BCDDC}" type="presOf" srcId="{917C64D9-56C8-42CE-A20E-CAD46403C808}" destId="{EC1E854C-83D6-4570-A385-359C4DB4FCE8}" srcOrd="0" destOrd="0" presId="urn:microsoft.com/office/officeart/2005/8/layout/hierarchy4"/>
    <dgm:cxn modelId="{B1E526BD-E729-4483-A342-AC61E64B7901}" type="presOf" srcId="{7F5BD687-0482-4DE7-A6E1-102E7E826823}" destId="{F90EF089-6CDB-42CE-8D00-9F525E3D8C45}" srcOrd="0" destOrd="0" presId="urn:microsoft.com/office/officeart/2005/8/layout/hierarchy4"/>
    <dgm:cxn modelId="{907E99D2-8E2F-42F8-A737-B11172DCB51A}" srcId="{DD2FD504-1308-4974-AD9E-9DC2510A087A}" destId="{1C24417E-B04D-445E-A9CA-8C583AB8E597}" srcOrd="0" destOrd="0" parTransId="{8EDE7A87-FF85-46AA-811C-3313767A862D}" sibTransId="{B8DE508A-E111-4536-80E0-7C912DD82805}"/>
    <dgm:cxn modelId="{C1F14CD3-C3C0-435E-8570-CCBB04C0D661}" type="presOf" srcId="{2FDE2CBB-BB18-4F6D-92F3-7D7D3B3AFE10}" destId="{3C95E35F-5499-496C-8851-53806AF3BCF2}" srcOrd="0" destOrd="0" presId="urn:microsoft.com/office/officeart/2005/8/layout/hierarchy4"/>
    <dgm:cxn modelId="{67B8CCE2-BB07-4D34-9AB6-AA5B6030E68E}" type="presOf" srcId="{DD2FD504-1308-4974-AD9E-9DC2510A087A}" destId="{45EF6C99-D7D1-4729-A926-B38DB9DC68FB}" srcOrd="0" destOrd="0" presId="urn:microsoft.com/office/officeart/2005/8/layout/hierarchy4"/>
    <dgm:cxn modelId="{BA6C7443-54E4-4C5B-A388-80F0FB90F0C2}" type="presParOf" srcId="{183CEFBD-83D0-4B92-B6C5-2F736680CD4A}" destId="{80C6987C-5379-428C-9557-81B8A6878118}" srcOrd="0" destOrd="0" presId="urn:microsoft.com/office/officeart/2005/8/layout/hierarchy4"/>
    <dgm:cxn modelId="{8184C5C0-7392-411D-B566-256C222D579C}" type="presParOf" srcId="{80C6987C-5379-428C-9557-81B8A6878118}" destId="{269FF201-28B1-4CA9-BF9C-65D632F5087A}" srcOrd="0" destOrd="0" presId="urn:microsoft.com/office/officeart/2005/8/layout/hierarchy4"/>
    <dgm:cxn modelId="{8291F300-254E-4D80-A0E6-1A9C6F8837C8}" type="presParOf" srcId="{80C6987C-5379-428C-9557-81B8A6878118}" destId="{D7786077-2D3A-4E66-A68E-3EBB59E1AFCA}" srcOrd="1" destOrd="0" presId="urn:microsoft.com/office/officeart/2005/8/layout/hierarchy4"/>
    <dgm:cxn modelId="{CEC98B0A-460B-45CE-B025-52698C07DE23}" type="presParOf" srcId="{80C6987C-5379-428C-9557-81B8A6878118}" destId="{54A4F47C-10F0-449E-A25B-A82DA66588F0}" srcOrd="2" destOrd="0" presId="urn:microsoft.com/office/officeart/2005/8/layout/hierarchy4"/>
    <dgm:cxn modelId="{D62379CA-FE9A-4868-BA84-A2B3CEAA3FA4}" type="presParOf" srcId="{54A4F47C-10F0-449E-A25B-A82DA66588F0}" destId="{A279946D-1363-4B41-B066-1B769BDD784A}" srcOrd="0" destOrd="0" presId="urn:microsoft.com/office/officeart/2005/8/layout/hierarchy4"/>
    <dgm:cxn modelId="{100C3F66-0DEB-4EFA-B4BD-AFCCA7F42E42}" type="presParOf" srcId="{A279946D-1363-4B41-B066-1B769BDD784A}" destId="{45EF6C99-D7D1-4729-A926-B38DB9DC68FB}" srcOrd="0" destOrd="0" presId="urn:microsoft.com/office/officeart/2005/8/layout/hierarchy4"/>
    <dgm:cxn modelId="{AEAFAA25-2BB2-41BF-A363-B1B233475293}" type="presParOf" srcId="{A279946D-1363-4B41-B066-1B769BDD784A}" destId="{6D377389-2CD1-49FF-B358-21300D34A16C}" srcOrd="1" destOrd="0" presId="urn:microsoft.com/office/officeart/2005/8/layout/hierarchy4"/>
    <dgm:cxn modelId="{F21792CC-3B47-4FF7-9007-1BA6711A9A95}" type="presParOf" srcId="{A279946D-1363-4B41-B066-1B769BDD784A}" destId="{4CE0D839-DE4E-43A8-B87D-1AF3C258DB3D}" srcOrd="2" destOrd="0" presId="urn:microsoft.com/office/officeart/2005/8/layout/hierarchy4"/>
    <dgm:cxn modelId="{0D048973-CA34-4CEE-8E7D-7F717101AA54}" type="presParOf" srcId="{4CE0D839-DE4E-43A8-B87D-1AF3C258DB3D}" destId="{E694A147-54D7-473E-B493-5EBAADF6E105}" srcOrd="0" destOrd="0" presId="urn:microsoft.com/office/officeart/2005/8/layout/hierarchy4"/>
    <dgm:cxn modelId="{3A88D4F9-7D8E-4DAE-A342-C080EC598D3B}" type="presParOf" srcId="{E694A147-54D7-473E-B493-5EBAADF6E105}" destId="{A437DE6C-59DA-4D9E-A526-45175D773E86}" srcOrd="0" destOrd="0" presId="urn:microsoft.com/office/officeart/2005/8/layout/hierarchy4"/>
    <dgm:cxn modelId="{72673CF6-39EF-4675-8DDC-E35A2D3D105A}" type="presParOf" srcId="{E694A147-54D7-473E-B493-5EBAADF6E105}" destId="{68BCAB1D-1394-4BB3-80C0-FBC8E2501047}" srcOrd="1" destOrd="0" presId="urn:microsoft.com/office/officeart/2005/8/layout/hierarchy4"/>
    <dgm:cxn modelId="{78442D28-5D3A-486C-9F15-1A49E553AC4F}" type="presParOf" srcId="{E694A147-54D7-473E-B493-5EBAADF6E105}" destId="{361EB46F-2E58-452D-A895-DE2FE3D5527D}" srcOrd="2" destOrd="0" presId="urn:microsoft.com/office/officeart/2005/8/layout/hierarchy4"/>
    <dgm:cxn modelId="{4308D288-B699-486B-94BB-01396464D609}" type="presParOf" srcId="{361EB46F-2E58-452D-A895-DE2FE3D5527D}" destId="{89C80118-C413-471A-8BCA-8061A316B807}" srcOrd="0" destOrd="0" presId="urn:microsoft.com/office/officeart/2005/8/layout/hierarchy4"/>
    <dgm:cxn modelId="{DB63E1D1-A13C-4C05-BF1B-5F26BC65560C}" type="presParOf" srcId="{89C80118-C413-471A-8BCA-8061A316B807}" destId="{41D098FE-F400-4E0B-86A3-8F1360BB2C33}" srcOrd="0" destOrd="0" presId="urn:microsoft.com/office/officeart/2005/8/layout/hierarchy4"/>
    <dgm:cxn modelId="{38E019C7-9662-47F5-A468-6ED4288BD264}" type="presParOf" srcId="{89C80118-C413-471A-8BCA-8061A316B807}" destId="{B8A8CCB2-98D0-4703-A7A6-E6F6AE2DC00A}" srcOrd="1" destOrd="0" presId="urn:microsoft.com/office/officeart/2005/8/layout/hierarchy4"/>
    <dgm:cxn modelId="{68CD0F37-DF77-486D-9415-DBC2D3998658}" type="presParOf" srcId="{89C80118-C413-471A-8BCA-8061A316B807}" destId="{3507AC9B-3D11-4A5E-A9B7-59E13B83A849}" srcOrd="2" destOrd="0" presId="urn:microsoft.com/office/officeart/2005/8/layout/hierarchy4"/>
    <dgm:cxn modelId="{D57E331B-ED36-4264-BF2B-ABD32610BC0C}" type="presParOf" srcId="{3507AC9B-3D11-4A5E-A9B7-59E13B83A849}" destId="{F26007F1-25D8-4EBF-91EB-13F8345A1946}" srcOrd="0" destOrd="0" presId="urn:microsoft.com/office/officeart/2005/8/layout/hierarchy4"/>
    <dgm:cxn modelId="{F73BEED7-B320-4818-9A64-085AB5DC9BA2}" type="presParOf" srcId="{F26007F1-25D8-4EBF-91EB-13F8345A1946}" destId="{D2357A7C-33AD-47ED-9A7A-FD61AAB4272A}" srcOrd="0" destOrd="0" presId="urn:microsoft.com/office/officeart/2005/8/layout/hierarchy4"/>
    <dgm:cxn modelId="{8B82FF59-FF4D-49BC-AF25-12BB525695F7}" type="presParOf" srcId="{F26007F1-25D8-4EBF-91EB-13F8345A1946}" destId="{C1447ACC-5E12-4268-89C7-63CCC041CD17}" srcOrd="1" destOrd="0" presId="urn:microsoft.com/office/officeart/2005/8/layout/hierarchy4"/>
    <dgm:cxn modelId="{8ACCD97B-34E9-474D-AABC-9860A8841FBA}" type="presParOf" srcId="{3507AC9B-3D11-4A5E-A9B7-59E13B83A849}" destId="{D1D3E4CC-31F9-4B2D-9365-42FD8F28B45E}" srcOrd="1" destOrd="0" presId="urn:microsoft.com/office/officeart/2005/8/layout/hierarchy4"/>
    <dgm:cxn modelId="{33A2133C-55B7-4983-A430-C6131E226E57}" type="presParOf" srcId="{3507AC9B-3D11-4A5E-A9B7-59E13B83A849}" destId="{DF913A0F-85FD-4A50-81D2-CBD5437CF932}" srcOrd="2" destOrd="0" presId="urn:microsoft.com/office/officeart/2005/8/layout/hierarchy4"/>
    <dgm:cxn modelId="{8B0CD6E2-D7B3-4D6B-9BC2-2D7EAD791215}" type="presParOf" srcId="{DF913A0F-85FD-4A50-81D2-CBD5437CF932}" destId="{EC1E854C-83D6-4570-A385-359C4DB4FCE8}" srcOrd="0" destOrd="0" presId="urn:microsoft.com/office/officeart/2005/8/layout/hierarchy4"/>
    <dgm:cxn modelId="{0BD1AC7E-7D55-4C68-9AB1-3342776DCCE7}" type="presParOf" srcId="{DF913A0F-85FD-4A50-81D2-CBD5437CF932}" destId="{B3C9F8D8-6984-4936-8C54-CD17C5C40626}" srcOrd="1" destOrd="0" presId="urn:microsoft.com/office/officeart/2005/8/layout/hierarchy4"/>
    <dgm:cxn modelId="{AE447245-2202-4645-A522-57FC6D859D57}" type="presParOf" srcId="{DF913A0F-85FD-4A50-81D2-CBD5437CF932}" destId="{D68857B3-F13A-4DFE-84E8-EEC8287964E3}" srcOrd="2" destOrd="0" presId="urn:microsoft.com/office/officeart/2005/8/layout/hierarchy4"/>
    <dgm:cxn modelId="{DCA8C7EB-6E97-4521-A191-29773CD420C7}" type="presParOf" srcId="{D68857B3-F13A-4DFE-84E8-EEC8287964E3}" destId="{CF5B7FFF-64D3-4F0B-9A7E-AACD5D5EC0A6}" srcOrd="0" destOrd="0" presId="urn:microsoft.com/office/officeart/2005/8/layout/hierarchy4"/>
    <dgm:cxn modelId="{9C2E3D68-F2A1-4A9C-A81A-B3C9E326A669}" type="presParOf" srcId="{CF5B7FFF-64D3-4F0B-9A7E-AACD5D5EC0A6}" destId="{3C95E35F-5499-496C-8851-53806AF3BCF2}" srcOrd="0" destOrd="0" presId="urn:microsoft.com/office/officeart/2005/8/layout/hierarchy4"/>
    <dgm:cxn modelId="{24B4179C-C2A6-43DD-9052-3CD02EC71541}" type="presParOf" srcId="{CF5B7FFF-64D3-4F0B-9A7E-AACD5D5EC0A6}" destId="{E59A61C3-0021-4E40-8F2F-C55A9AC3438E}" srcOrd="1" destOrd="0" presId="urn:microsoft.com/office/officeart/2005/8/layout/hierarchy4"/>
    <dgm:cxn modelId="{E32DDB4E-69C1-4F41-8870-C1FEA616BA57}" type="presParOf" srcId="{3507AC9B-3D11-4A5E-A9B7-59E13B83A849}" destId="{A5CD50A6-1E69-4551-934C-E1AE707D3554}" srcOrd="3" destOrd="0" presId="urn:microsoft.com/office/officeart/2005/8/layout/hierarchy4"/>
    <dgm:cxn modelId="{649FF40E-45E9-4DC4-80A5-83F35F025672}" type="presParOf" srcId="{3507AC9B-3D11-4A5E-A9B7-59E13B83A849}" destId="{EC834549-1A6C-4663-A53D-561F02DB0EFB}" srcOrd="4" destOrd="0" presId="urn:microsoft.com/office/officeart/2005/8/layout/hierarchy4"/>
    <dgm:cxn modelId="{DECD2DF4-A7D0-4D82-B6D5-E109433B8B7A}" type="presParOf" srcId="{EC834549-1A6C-4663-A53D-561F02DB0EFB}" destId="{F90EF089-6CDB-42CE-8D00-9F525E3D8C45}" srcOrd="0" destOrd="0" presId="urn:microsoft.com/office/officeart/2005/8/layout/hierarchy4"/>
    <dgm:cxn modelId="{5391896F-FBD1-4204-88A6-92548D0EB01A}" type="presParOf" srcId="{EC834549-1A6C-4663-A53D-561F02DB0EFB}" destId="{748D40EB-7101-4376-906A-7E41C6D8398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E9501-1BF6-4A34-9998-C92BFDC19E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B52DFB4-CC4B-4C2C-BC0D-09858202FF02}">
      <dgm:prSet phldrT="[Text]"/>
      <dgm:spPr/>
      <dgm:t>
        <a:bodyPr/>
        <a:lstStyle/>
        <a:p>
          <a:r>
            <a:rPr lang="en-US" dirty="0"/>
            <a:t>Vision – “Nevada’s best days are yet to come”</a:t>
          </a:r>
        </a:p>
      </dgm:t>
    </dgm:pt>
    <dgm:pt modelId="{473C937A-36E6-43D9-BFD4-69CF7CD71BDC}" type="parTrans" cxnId="{4FB5CD71-EAB1-403A-B716-091A22AE7115}">
      <dgm:prSet/>
      <dgm:spPr/>
      <dgm:t>
        <a:bodyPr/>
        <a:lstStyle/>
        <a:p>
          <a:endParaRPr lang="en-US"/>
        </a:p>
      </dgm:t>
    </dgm:pt>
    <dgm:pt modelId="{AAA6B098-7A0B-4D19-9452-EDABD0AE108F}" type="sibTrans" cxnId="{4FB5CD71-EAB1-403A-B716-091A22AE7115}">
      <dgm:prSet/>
      <dgm:spPr/>
      <dgm:t>
        <a:bodyPr/>
        <a:lstStyle/>
        <a:p>
          <a:endParaRPr lang="en-US"/>
        </a:p>
      </dgm:t>
    </dgm:pt>
    <dgm:pt modelId="{DD2FD504-1308-4974-AD9E-9DC2510A087A}">
      <dgm:prSet phldrT="[Text]"/>
      <dgm:spPr/>
      <dgm:t>
        <a:bodyPr/>
        <a:lstStyle/>
        <a:p>
          <a:r>
            <a:rPr lang="en-US" dirty="0"/>
            <a:t>Mission – To create a new Nevada while honoring and enhancing 150 years of success</a:t>
          </a:r>
        </a:p>
      </dgm:t>
    </dgm:pt>
    <dgm:pt modelId="{C13BC3CB-55B3-4D2F-9DC8-0128F9D261B5}" type="parTrans" cxnId="{5CCFB670-CEF1-4EDE-A420-EAB79C653DC3}">
      <dgm:prSet/>
      <dgm:spPr/>
      <dgm:t>
        <a:bodyPr/>
        <a:lstStyle/>
        <a:p>
          <a:endParaRPr lang="en-US"/>
        </a:p>
      </dgm:t>
    </dgm:pt>
    <dgm:pt modelId="{9C70C88A-85FC-4AA9-8EDC-A35AA9B27D80}" type="sibTrans" cxnId="{5CCFB670-CEF1-4EDE-A420-EAB79C653DC3}">
      <dgm:prSet/>
      <dgm:spPr/>
      <dgm:t>
        <a:bodyPr/>
        <a:lstStyle/>
        <a:p>
          <a:endParaRPr lang="en-US"/>
        </a:p>
      </dgm:t>
    </dgm:pt>
    <dgm:pt modelId="{C772D01E-8357-40AB-B8BD-D0A05494CB1E}">
      <dgm:prSet custT="1"/>
      <dgm:spPr/>
      <dgm:t>
        <a:bodyPr/>
        <a:lstStyle/>
        <a:p>
          <a:r>
            <a:rPr lang="en-US" sz="2800" dirty="0"/>
            <a:t>Values</a:t>
          </a:r>
        </a:p>
      </dgm:t>
    </dgm:pt>
    <dgm:pt modelId="{4E80E66A-B264-48F8-9159-C837D91B92AC}" type="parTrans" cxnId="{C93F5D51-9EA7-4C0E-8978-3845868486E8}">
      <dgm:prSet/>
      <dgm:spPr/>
      <dgm:t>
        <a:bodyPr/>
        <a:lstStyle/>
        <a:p>
          <a:endParaRPr lang="en-US"/>
        </a:p>
      </dgm:t>
    </dgm:pt>
    <dgm:pt modelId="{35C4B186-49D1-4A0A-8F66-11607A81B38B}" type="sibTrans" cxnId="{C93F5D51-9EA7-4C0E-8978-3845868486E8}">
      <dgm:prSet/>
      <dgm:spPr/>
      <dgm:t>
        <a:bodyPr/>
        <a:lstStyle/>
        <a:p>
          <a:endParaRPr lang="en-US"/>
        </a:p>
      </dgm:t>
    </dgm:pt>
    <dgm:pt modelId="{7F5BD687-0482-4DE7-A6E1-102E7E826823}">
      <dgm:prSet/>
      <dgm:spPr/>
      <dgm:t>
        <a:bodyPr/>
        <a:lstStyle/>
        <a:p>
          <a:r>
            <a:rPr lang="en-US" dirty="0"/>
            <a:t>Leadership</a:t>
          </a:r>
        </a:p>
      </dgm:t>
    </dgm:pt>
    <dgm:pt modelId="{3FE1BA2E-D323-4DB8-B48C-C6E87B336EC3}" type="parTrans" cxnId="{2081C909-24FB-4CB9-9681-E628DB09247F}">
      <dgm:prSet/>
      <dgm:spPr/>
      <dgm:t>
        <a:bodyPr/>
        <a:lstStyle/>
        <a:p>
          <a:endParaRPr lang="en-US"/>
        </a:p>
      </dgm:t>
    </dgm:pt>
    <dgm:pt modelId="{0621CF48-E7D6-4EC2-B266-00424D224C0F}" type="sibTrans" cxnId="{2081C909-24FB-4CB9-9681-E628DB09247F}">
      <dgm:prSet/>
      <dgm:spPr/>
      <dgm:t>
        <a:bodyPr/>
        <a:lstStyle/>
        <a:p>
          <a:endParaRPr lang="en-US"/>
        </a:p>
      </dgm:t>
    </dgm:pt>
    <dgm:pt modelId="{A627F308-6CE6-446E-917B-77F268360B91}">
      <dgm:prSet/>
      <dgm:spPr/>
      <dgm:t>
        <a:bodyPr/>
        <a:lstStyle/>
        <a:p>
          <a:r>
            <a:rPr lang="en-US" dirty="0"/>
            <a:t>Action</a:t>
          </a:r>
        </a:p>
      </dgm:t>
    </dgm:pt>
    <dgm:pt modelId="{926A6EBC-0B05-41AE-8047-ED24454630DC}" type="sibTrans" cxnId="{50CCA369-ADC7-4026-BB72-B5973C8699A2}">
      <dgm:prSet/>
      <dgm:spPr/>
      <dgm:t>
        <a:bodyPr/>
        <a:lstStyle/>
        <a:p>
          <a:endParaRPr lang="en-US"/>
        </a:p>
      </dgm:t>
    </dgm:pt>
    <dgm:pt modelId="{19C92370-2D43-4407-B7C5-FFB0C8A798F0}" type="parTrans" cxnId="{50CCA369-ADC7-4026-BB72-B5973C8699A2}">
      <dgm:prSet/>
      <dgm:spPr/>
      <dgm:t>
        <a:bodyPr/>
        <a:lstStyle/>
        <a:p>
          <a:endParaRPr lang="en-US"/>
        </a:p>
      </dgm:t>
    </dgm:pt>
    <dgm:pt modelId="{45E6D21E-EE06-4B57-8EC8-1521F044C853}">
      <dgm:prSet/>
      <dgm:spPr/>
      <dgm:t>
        <a:bodyPr/>
        <a:lstStyle/>
        <a:p>
          <a:r>
            <a:rPr lang="en-US" dirty="0"/>
            <a:t>Collaboration</a:t>
          </a:r>
        </a:p>
      </dgm:t>
    </dgm:pt>
    <dgm:pt modelId="{F0BC923C-28A8-457E-9CC5-A19EACCF90E0}" type="parTrans" cxnId="{7759A497-0124-4778-BEC3-987454D401D8}">
      <dgm:prSet/>
      <dgm:spPr/>
      <dgm:t>
        <a:bodyPr/>
        <a:lstStyle/>
        <a:p>
          <a:endParaRPr lang="en-US"/>
        </a:p>
      </dgm:t>
    </dgm:pt>
    <dgm:pt modelId="{D2BDF44F-1716-4F01-9595-16C0BB1F89CF}" type="sibTrans" cxnId="{7759A497-0124-4778-BEC3-987454D401D8}">
      <dgm:prSet/>
      <dgm:spPr/>
      <dgm:t>
        <a:bodyPr/>
        <a:lstStyle/>
        <a:p>
          <a:endParaRPr lang="en-US"/>
        </a:p>
      </dgm:t>
    </dgm:pt>
    <dgm:pt modelId="{C2B81EA8-D5BA-45AF-8BBC-F791965D0BA8}">
      <dgm:prSet/>
      <dgm:spPr/>
      <dgm:t>
        <a:bodyPr/>
        <a:lstStyle/>
        <a:p>
          <a:r>
            <a:rPr lang="en-US" dirty="0"/>
            <a:t>Inclusiveness</a:t>
          </a:r>
        </a:p>
      </dgm:t>
    </dgm:pt>
    <dgm:pt modelId="{D3E14B40-2DCB-4553-ADA0-611EA82FD3A8}" type="parTrans" cxnId="{C73F40D4-859F-425D-88D1-0EFA9555A227}">
      <dgm:prSet/>
      <dgm:spPr/>
      <dgm:t>
        <a:bodyPr/>
        <a:lstStyle/>
        <a:p>
          <a:endParaRPr lang="en-US"/>
        </a:p>
      </dgm:t>
    </dgm:pt>
    <dgm:pt modelId="{D1D566EE-DEAC-431B-AB54-57A541A10ED6}" type="sibTrans" cxnId="{C73F40D4-859F-425D-88D1-0EFA9555A227}">
      <dgm:prSet/>
      <dgm:spPr/>
      <dgm:t>
        <a:bodyPr/>
        <a:lstStyle/>
        <a:p>
          <a:endParaRPr lang="en-US"/>
        </a:p>
      </dgm:t>
    </dgm:pt>
    <dgm:pt modelId="{85A8F6B5-D3EA-44B8-8646-C2F4CAC8CF70}">
      <dgm:prSet/>
      <dgm:spPr/>
      <dgm:t>
        <a:bodyPr/>
        <a:lstStyle/>
        <a:p>
          <a:r>
            <a:rPr lang="en-US"/>
            <a:t>Integrity</a:t>
          </a:r>
          <a:endParaRPr lang="en-US" dirty="0"/>
        </a:p>
      </dgm:t>
    </dgm:pt>
    <dgm:pt modelId="{AF98A5C6-404B-4901-A246-ED09E408541F}" type="parTrans" cxnId="{3CA848D0-897C-4CAC-8AC1-C52C12F213DA}">
      <dgm:prSet/>
      <dgm:spPr/>
      <dgm:t>
        <a:bodyPr/>
        <a:lstStyle/>
        <a:p>
          <a:endParaRPr lang="en-US"/>
        </a:p>
      </dgm:t>
    </dgm:pt>
    <dgm:pt modelId="{9B299FDB-7034-4A69-9E7D-7A8C14AC7B94}" type="sibTrans" cxnId="{3CA848D0-897C-4CAC-8AC1-C52C12F213DA}">
      <dgm:prSet/>
      <dgm:spPr/>
      <dgm:t>
        <a:bodyPr/>
        <a:lstStyle/>
        <a:p>
          <a:endParaRPr lang="en-US"/>
        </a:p>
      </dgm:t>
    </dgm:pt>
    <dgm:pt modelId="{A982E19D-4376-4A34-ABF7-1D034ABAA8E8}">
      <dgm:prSet/>
      <dgm:spPr/>
      <dgm:t>
        <a:bodyPr/>
        <a:lstStyle/>
        <a:p>
          <a:r>
            <a:rPr lang="en-US" dirty="0"/>
            <a:t>Optimism</a:t>
          </a:r>
        </a:p>
      </dgm:t>
    </dgm:pt>
    <dgm:pt modelId="{0F4E1724-DB2E-4AA4-ADC9-535EE80ABDB2}" type="parTrans" cxnId="{337EDE3C-B0B2-4E63-A53A-1DAFA373ECA1}">
      <dgm:prSet/>
      <dgm:spPr/>
      <dgm:t>
        <a:bodyPr/>
        <a:lstStyle/>
        <a:p>
          <a:endParaRPr lang="en-US"/>
        </a:p>
      </dgm:t>
    </dgm:pt>
    <dgm:pt modelId="{A4B685D3-C5F4-4E43-BA98-C311FE2B5EB8}" type="sibTrans" cxnId="{337EDE3C-B0B2-4E63-A53A-1DAFA373ECA1}">
      <dgm:prSet/>
      <dgm:spPr/>
      <dgm:t>
        <a:bodyPr/>
        <a:lstStyle/>
        <a:p>
          <a:endParaRPr lang="en-US"/>
        </a:p>
      </dgm:t>
    </dgm:pt>
    <dgm:pt modelId="{2FD13B1E-FCD3-4E11-8AA9-D5931690AE9B}">
      <dgm:prSet/>
      <dgm:spPr/>
      <dgm:t>
        <a:bodyPr/>
        <a:lstStyle/>
        <a:p>
          <a:r>
            <a:rPr lang="en-US" dirty="0"/>
            <a:t>Service</a:t>
          </a:r>
        </a:p>
      </dgm:t>
    </dgm:pt>
    <dgm:pt modelId="{2DA032CE-CB98-405C-9787-B2708393961E}" type="parTrans" cxnId="{F3B55E2E-C72B-4140-BC5A-83C0840DF289}">
      <dgm:prSet/>
      <dgm:spPr/>
      <dgm:t>
        <a:bodyPr/>
        <a:lstStyle/>
        <a:p>
          <a:endParaRPr lang="en-US"/>
        </a:p>
      </dgm:t>
    </dgm:pt>
    <dgm:pt modelId="{20786CBE-3114-4A0B-9C73-A7E6C8C8E6DD}" type="sibTrans" cxnId="{F3B55E2E-C72B-4140-BC5A-83C0840DF289}">
      <dgm:prSet/>
      <dgm:spPr/>
      <dgm:t>
        <a:bodyPr/>
        <a:lstStyle/>
        <a:p>
          <a:endParaRPr lang="en-US"/>
        </a:p>
      </dgm:t>
    </dgm:pt>
    <dgm:pt modelId="{183CEFBD-83D0-4B92-B6C5-2F736680CD4A}" type="pres">
      <dgm:prSet presAssocID="{071E9501-1BF6-4A34-9998-C92BFDC19EF7}" presName="Name0" presStyleCnt="0">
        <dgm:presLayoutVars>
          <dgm:chPref val="1"/>
          <dgm:dir/>
          <dgm:animOne val="branch"/>
          <dgm:animLvl val="lvl"/>
          <dgm:resizeHandles/>
        </dgm:presLayoutVars>
      </dgm:prSet>
      <dgm:spPr/>
    </dgm:pt>
    <dgm:pt modelId="{80C6987C-5379-428C-9557-81B8A6878118}" type="pres">
      <dgm:prSet presAssocID="{AB52DFB4-CC4B-4C2C-BC0D-09858202FF02}" presName="vertOne" presStyleCnt="0"/>
      <dgm:spPr/>
    </dgm:pt>
    <dgm:pt modelId="{269FF201-28B1-4CA9-BF9C-65D632F5087A}" type="pres">
      <dgm:prSet presAssocID="{AB52DFB4-CC4B-4C2C-BC0D-09858202FF02}" presName="txOne" presStyleLbl="node0" presStyleIdx="0" presStyleCnt="1">
        <dgm:presLayoutVars>
          <dgm:chPref val="3"/>
        </dgm:presLayoutVars>
      </dgm:prSet>
      <dgm:spPr/>
    </dgm:pt>
    <dgm:pt modelId="{D7786077-2D3A-4E66-A68E-3EBB59E1AFCA}" type="pres">
      <dgm:prSet presAssocID="{AB52DFB4-CC4B-4C2C-BC0D-09858202FF02}" presName="parTransOne" presStyleCnt="0"/>
      <dgm:spPr/>
    </dgm:pt>
    <dgm:pt modelId="{54A4F47C-10F0-449E-A25B-A82DA66588F0}" type="pres">
      <dgm:prSet presAssocID="{AB52DFB4-CC4B-4C2C-BC0D-09858202FF02}" presName="horzOne" presStyleCnt="0"/>
      <dgm:spPr/>
    </dgm:pt>
    <dgm:pt modelId="{A279946D-1363-4B41-B066-1B769BDD784A}" type="pres">
      <dgm:prSet presAssocID="{DD2FD504-1308-4974-AD9E-9DC2510A087A}" presName="vertTwo" presStyleCnt="0"/>
      <dgm:spPr/>
    </dgm:pt>
    <dgm:pt modelId="{45EF6C99-D7D1-4729-A926-B38DB9DC68FB}" type="pres">
      <dgm:prSet presAssocID="{DD2FD504-1308-4974-AD9E-9DC2510A087A}" presName="txTwo" presStyleLbl="node2" presStyleIdx="0" presStyleCnt="1">
        <dgm:presLayoutVars>
          <dgm:chPref val="3"/>
        </dgm:presLayoutVars>
      </dgm:prSet>
      <dgm:spPr/>
    </dgm:pt>
    <dgm:pt modelId="{6D377389-2CD1-49FF-B358-21300D34A16C}" type="pres">
      <dgm:prSet presAssocID="{DD2FD504-1308-4974-AD9E-9DC2510A087A}" presName="parTransTwo" presStyleCnt="0"/>
      <dgm:spPr/>
    </dgm:pt>
    <dgm:pt modelId="{4CE0D839-DE4E-43A8-B87D-1AF3C258DB3D}" type="pres">
      <dgm:prSet presAssocID="{DD2FD504-1308-4974-AD9E-9DC2510A087A}" presName="horzTwo" presStyleCnt="0"/>
      <dgm:spPr/>
    </dgm:pt>
    <dgm:pt modelId="{60588CEB-AF82-455C-B272-BCB40675E4CE}" type="pres">
      <dgm:prSet presAssocID="{C772D01E-8357-40AB-B8BD-D0A05494CB1E}" presName="vertThree" presStyleCnt="0"/>
      <dgm:spPr/>
    </dgm:pt>
    <dgm:pt modelId="{69C9C773-2EDB-4A20-A86C-99C92EC43BA2}" type="pres">
      <dgm:prSet presAssocID="{C772D01E-8357-40AB-B8BD-D0A05494CB1E}" presName="txThree" presStyleLbl="node3" presStyleIdx="0" presStyleCnt="1">
        <dgm:presLayoutVars>
          <dgm:chPref val="3"/>
        </dgm:presLayoutVars>
      </dgm:prSet>
      <dgm:spPr/>
    </dgm:pt>
    <dgm:pt modelId="{490CFA70-F96B-42F9-9789-C264E5B1EE90}" type="pres">
      <dgm:prSet presAssocID="{C772D01E-8357-40AB-B8BD-D0A05494CB1E}" presName="parTransThree" presStyleCnt="0"/>
      <dgm:spPr/>
    </dgm:pt>
    <dgm:pt modelId="{AD625F1C-80EB-4D9C-B86B-E63CBDBB992E}" type="pres">
      <dgm:prSet presAssocID="{C772D01E-8357-40AB-B8BD-D0A05494CB1E}" presName="horzThree" presStyleCnt="0"/>
      <dgm:spPr/>
    </dgm:pt>
    <dgm:pt modelId="{F26007F1-25D8-4EBF-91EB-13F8345A1946}" type="pres">
      <dgm:prSet presAssocID="{A627F308-6CE6-446E-917B-77F268360B91}" presName="vertFour" presStyleCnt="0">
        <dgm:presLayoutVars>
          <dgm:chPref val="3"/>
        </dgm:presLayoutVars>
      </dgm:prSet>
      <dgm:spPr/>
    </dgm:pt>
    <dgm:pt modelId="{D2357A7C-33AD-47ED-9A7A-FD61AAB4272A}" type="pres">
      <dgm:prSet presAssocID="{A627F308-6CE6-446E-917B-77F268360B91}" presName="txFour" presStyleLbl="node4" presStyleIdx="0" presStyleCnt="7">
        <dgm:presLayoutVars>
          <dgm:chPref val="3"/>
        </dgm:presLayoutVars>
      </dgm:prSet>
      <dgm:spPr/>
    </dgm:pt>
    <dgm:pt modelId="{C1447ACC-5E12-4268-89C7-63CCC041CD17}" type="pres">
      <dgm:prSet presAssocID="{A627F308-6CE6-446E-917B-77F268360B91}" presName="horzFour" presStyleCnt="0"/>
      <dgm:spPr/>
    </dgm:pt>
    <dgm:pt modelId="{D1D3E4CC-31F9-4B2D-9365-42FD8F28B45E}" type="pres">
      <dgm:prSet presAssocID="{926A6EBC-0B05-41AE-8047-ED24454630DC}" presName="sibSpaceFour" presStyleCnt="0"/>
      <dgm:spPr/>
    </dgm:pt>
    <dgm:pt modelId="{33178D9B-8426-41D4-8F50-90D916402D06}" type="pres">
      <dgm:prSet presAssocID="{45E6D21E-EE06-4B57-8EC8-1521F044C853}" presName="vertFour" presStyleCnt="0">
        <dgm:presLayoutVars>
          <dgm:chPref val="3"/>
        </dgm:presLayoutVars>
      </dgm:prSet>
      <dgm:spPr/>
    </dgm:pt>
    <dgm:pt modelId="{58EA717D-0A3E-464A-9678-C12A01540AD4}" type="pres">
      <dgm:prSet presAssocID="{45E6D21E-EE06-4B57-8EC8-1521F044C853}" presName="txFour" presStyleLbl="node4" presStyleIdx="1" presStyleCnt="7">
        <dgm:presLayoutVars>
          <dgm:chPref val="3"/>
        </dgm:presLayoutVars>
      </dgm:prSet>
      <dgm:spPr/>
    </dgm:pt>
    <dgm:pt modelId="{F198D320-03C4-4E35-8C8B-7811C8F59A1F}" type="pres">
      <dgm:prSet presAssocID="{45E6D21E-EE06-4B57-8EC8-1521F044C853}" presName="horzFour" presStyleCnt="0"/>
      <dgm:spPr/>
    </dgm:pt>
    <dgm:pt modelId="{8A685D01-106E-47B7-9E87-156FE64B7124}" type="pres">
      <dgm:prSet presAssocID="{D2BDF44F-1716-4F01-9595-16C0BB1F89CF}" presName="sibSpaceFour" presStyleCnt="0"/>
      <dgm:spPr/>
    </dgm:pt>
    <dgm:pt modelId="{CEA5FE45-105A-4A0A-902A-189D3E75BE58}" type="pres">
      <dgm:prSet presAssocID="{C2B81EA8-D5BA-45AF-8BBC-F791965D0BA8}" presName="vertFour" presStyleCnt="0">
        <dgm:presLayoutVars>
          <dgm:chPref val="3"/>
        </dgm:presLayoutVars>
      </dgm:prSet>
      <dgm:spPr/>
    </dgm:pt>
    <dgm:pt modelId="{4502B19A-C337-4627-9AEE-093ADDF94731}" type="pres">
      <dgm:prSet presAssocID="{C2B81EA8-D5BA-45AF-8BBC-F791965D0BA8}" presName="txFour" presStyleLbl="node4" presStyleIdx="2" presStyleCnt="7">
        <dgm:presLayoutVars>
          <dgm:chPref val="3"/>
        </dgm:presLayoutVars>
      </dgm:prSet>
      <dgm:spPr/>
    </dgm:pt>
    <dgm:pt modelId="{17757C25-010E-4C86-B5B3-C549E9EAD955}" type="pres">
      <dgm:prSet presAssocID="{C2B81EA8-D5BA-45AF-8BBC-F791965D0BA8}" presName="horzFour" presStyleCnt="0"/>
      <dgm:spPr/>
    </dgm:pt>
    <dgm:pt modelId="{258F65A3-1523-4B4E-BE14-508FA1704E41}" type="pres">
      <dgm:prSet presAssocID="{D1D566EE-DEAC-431B-AB54-57A541A10ED6}" presName="sibSpaceFour" presStyleCnt="0"/>
      <dgm:spPr/>
    </dgm:pt>
    <dgm:pt modelId="{4F2019CA-5964-426B-8CD2-5A1FF7BB4850}" type="pres">
      <dgm:prSet presAssocID="{85A8F6B5-D3EA-44B8-8646-C2F4CAC8CF70}" presName="vertFour" presStyleCnt="0">
        <dgm:presLayoutVars>
          <dgm:chPref val="3"/>
        </dgm:presLayoutVars>
      </dgm:prSet>
      <dgm:spPr/>
    </dgm:pt>
    <dgm:pt modelId="{20177DAD-0895-4287-B43E-6F502DD02943}" type="pres">
      <dgm:prSet presAssocID="{85A8F6B5-D3EA-44B8-8646-C2F4CAC8CF70}" presName="txFour" presStyleLbl="node4" presStyleIdx="3" presStyleCnt="7">
        <dgm:presLayoutVars>
          <dgm:chPref val="3"/>
        </dgm:presLayoutVars>
      </dgm:prSet>
      <dgm:spPr/>
    </dgm:pt>
    <dgm:pt modelId="{84F0FCD3-E1C8-487A-A1D6-58FF612B8882}" type="pres">
      <dgm:prSet presAssocID="{85A8F6B5-D3EA-44B8-8646-C2F4CAC8CF70}" presName="horzFour" presStyleCnt="0"/>
      <dgm:spPr/>
    </dgm:pt>
    <dgm:pt modelId="{617D91C9-7BAD-472C-B7D0-4D3B87517646}" type="pres">
      <dgm:prSet presAssocID="{9B299FDB-7034-4A69-9E7D-7A8C14AC7B94}" presName="sibSpaceFour" presStyleCnt="0"/>
      <dgm:spPr/>
    </dgm:pt>
    <dgm:pt modelId="{EC834549-1A6C-4663-A53D-561F02DB0EFB}" type="pres">
      <dgm:prSet presAssocID="{7F5BD687-0482-4DE7-A6E1-102E7E826823}" presName="vertFour" presStyleCnt="0">
        <dgm:presLayoutVars>
          <dgm:chPref val="3"/>
        </dgm:presLayoutVars>
      </dgm:prSet>
      <dgm:spPr/>
    </dgm:pt>
    <dgm:pt modelId="{F90EF089-6CDB-42CE-8D00-9F525E3D8C45}" type="pres">
      <dgm:prSet presAssocID="{7F5BD687-0482-4DE7-A6E1-102E7E826823}" presName="txFour" presStyleLbl="node4" presStyleIdx="4" presStyleCnt="7">
        <dgm:presLayoutVars>
          <dgm:chPref val="3"/>
        </dgm:presLayoutVars>
      </dgm:prSet>
      <dgm:spPr/>
    </dgm:pt>
    <dgm:pt modelId="{748D40EB-7101-4376-906A-7E41C6D8398E}" type="pres">
      <dgm:prSet presAssocID="{7F5BD687-0482-4DE7-A6E1-102E7E826823}" presName="horzFour" presStyleCnt="0"/>
      <dgm:spPr/>
    </dgm:pt>
    <dgm:pt modelId="{88A3D47A-D3D7-43D3-9624-958505F9F8E8}" type="pres">
      <dgm:prSet presAssocID="{0621CF48-E7D6-4EC2-B266-00424D224C0F}" presName="sibSpaceFour" presStyleCnt="0"/>
      <dgm:spPr/>
    </dgm:pt>
    <dgm:pt modelId="{D428BBEB-23FA-4E9C-ACF5-9805A921B7AD}" type="pres">
      <dgm:prSet presAssocID="{A982E19D-4376-4A34-ABF7-1D034ABAA8E8}" presName="vertFour" presStyleCnt="0">
        <dgm:presLayoutVars>
          <dgm:chPref val="3"/>
        </dgm:presLayoutVars>
      </dgm:prSet>
      <dgm:spPr/>
    </dgm:pt>
    <dgm:pt modelId="{50EBE05F-BFDC-4FE4-911E-4F7993928912}" type="pres">
      <dgm:prSet presAssocID="{A982E19D-4376-4A34-ABF7-1D034ABAA8E8}" presName="txFour" presStyleLbl="node4" presStyleIdx="5" presStyleCnt="7">
        <dgm:presLayoutVars>
          <dgm:chPref val="3"/>
        </dgm:presLayoutVars>
      </dgm:prSet>
      <dgm:spPr/>
    </dgm:pt>
    <dgm:pt modelId="{422CB454-A896-4779-93B2-21F3AE7F837E}" type="pres">
      <dgm:prSet presAssocID="{A982E19D-4376-4A34-ABF7-1D034ABAA8E8}" presName="horzFour" presStyleCnt="0"/>
      <dgm:spPr/>
    </dgm:pt>
    <dgm:pt modelId="{6BE4FC72-8CA8-4E75-8C6D-51D428F8D696}" type="pres">
      <dgm:prSet presAssocID="{A4B685D3-C5F4-4E43-BA98-C311FE2B5EB8}" presName="sibSpaceFour" presStyleCnt="0"/>
      <dgm:spPr/>
    </dgm:pt>
    <dgm:pt modelId="{D9BC3978-7B4D-4DB0-B7E7-40835561FE02}" type="pres">
      <dgm:prSet presAssocID="{2FD13B1E-FCD3-4E11-8AA9-D5931690AE9B}" presName="vertFour" presStyleCnt="0">
        <dgm:presLayoutVars>
          <dgm:chPref val="3"/>
        </dgm:presLayoutVars>
      </dgm:prSet>
      <dgm:spPr/>
    </dgm:pt>
    <dgm:pt modelId="{C45DC378-22B6-44A9-8426-07C1994E84EC}" type="pres">
      <dgm:prSet presAssocID="{2FD13B1E-FCD3-4E11-8AA9-D5931690AE9B}" presName="txFour" presStyleLbl="node4" presStyleIdx="6" presStyleCnt="7">
        <dgm:presLayoutVars>
          <dgm:chPref val="3"/>
        </dgm:presLayoutVars>
      </dgm:prSet>
      <dgm:spPr/>
    </dgm:pt>
    <dgm:pt modelId="{C433B9C4-F4CD-462A-85B9-75EC2585F090}" type="pres">
      <dgm:prSet presAssocID="{2FD13B1E-FCD3-4E11-8AA9-D5931690AE9B}" presName="horzFour" presStyleCnt="0"/>
      <dgm:spPr/>
    </dgm:pt>
  </dgm:ptLst>
  <dgm:cxnLst>
    <dgm:cxn modelId="{2081C909-24FB-4CB9-9681-E628DB09247F}" srcId="{C772D01E-8357-40AB-B8BD-D0A05494CB1E}" destId="{7F5BD687-0482-4DE7-A6E1-102E7E826823}" srcOrd="4" destOrd="0" parTransId="{3FE1BA2E-D323-4DB8-B48C-C6E87B336EC3}" sibTransId="{0621CF48-E7D6-4EC2-B266-00424D224C0F}"/>
    <dgm:cxn modelId="{F3B55E2E-C72B-4140-BC5A-83C0840DF289}" srcId="{C772D01E-8357-40AB-B8BD-D0A05494CB1E}" destId="{2FD13B1E-FCD3-4E11-8AA9-D5931690AE9B}" srcOrd="6" destOrd="0" parTransId="{2DA032CE-CB98-405C-9787-B2708393961E}" sibTransId="{20786CBE-3114-4A0B-9C73-A7E6C8C8E6DD}"/>
    <dgm:cxn modelId="{337EDE3C-B0B2-4E63-A53A-1DAFA373ECA1}" srcId="{C772D01E-8357-40AB-B8BD-D0A05494CB1E}" destId="{A982E19D-4376-4A34-ABF7-1D034ABAA8E8}" srcOrd="5" destOrd="0" parTransId="{0F4E1724-DB2E-4AA4-ADC9-535EE80ABDB2}" sibTransId="{A4B685D3-C5F4-4E43-BA98-C311FE2B5EB8}"/>
    <dgm:cxn modelId="{50CCA369-ADC7-4026-BB72-B5973C8699A2}" srcId="{C772D01E-8357-40AB-B8BD-D0A05494CB1E}" destId="{A627F308-6CE6-446E-917B-77F268360B91}" srcOrd="0" destOrd="0" parTransId="{19C92370-2D43-4407-B7C5-FFB0C8A798F0}" sibTransId="{926A6EBC-0B05-41AE-8047-ED24454630DC}"/>
    <dgm:cxn modelId="{02DA164C-58A3-4034-99C9-19FB2B082128}" type="presOf" srcId="{85A8F6B5-D3EA-44B8-8646-C2F4CAC8CF70}" destId="{20177DAD-0895-4287-B43E-6F502DD02943}" srcOrd="0" destOrd="0" presId="urn:microsoft.com/office/officeart/2005/8/layout/hierarchy4"/>
    <dgm:cxn modelId="{5CCFB670-CEF1-4EDE-A420-EAB79C653DC3}" srcId="{AB52DFB4-CC4B-4C2C-BC0D-09858202FF02}" destId="{DD2FD504-1308-4974-AD9E-9DC2510A087A}" srcOrd="0" destOrd="0" parTransId="{C13BC3CB-55B3-4D2F-9DC8-0128F9D261B5}" sibTransId="{9C70C88A-85FC-4AA9-8EDC-A35AA9B27D80}"/>
    <dgm:cxn modelId="{C93F5D51-9EA7-4C0E-8978-3845868486E8}" srcId="{DD2FD504-1308-4974-AD9E-9DC2510A087A}" destId="{C772D01E-8357-40AB-B8BD-D0A05494CB1E}" srcOrd="0" destOrd="0" parTransId="{4E80E66A-B264-48F8-9159-C837D91B92AC}" sibTransId="{35C4B186-49D1-4A0A-8F66-11607A81B38B}"/>
    <dgm:cxn modelId="{4FB5CD71-EAB1-403A-B716-091A22AE7115}" srcId="{071E9501-1BF6-4A34-9998-C92BFDC19EF7}" destId="{AB52DFB4-CC4B-4C2C-BC0D-09858202FF02}" srcOrd="0" destOrd="0" parTransId="{473C937A-36E6-43D9-BFD4-69CF7CD71BDC}" sibTransId="{AAA6B098-7A0B-4D19-9452-EDABD0AE108F}"/>
    <dgm:cxn modelId="{4C02AC52-12E1-4DF9-9EAD-17FC5C754EE4}" type="presOf" srcId="{C2B81EA8-D5BA-45AF-8BBC-F791965D0BA8}" destId="{4502B19A-C337-4627-9AEE-093ADDF94731}" srcOrd="0" destOrd="0" presId="urn:microsoft.com/office/officeart/2005/8/layout/hierarchy4"/>
    <dgm:cxn modelId="{6E100A7F-1973-465F-844B-78083194B90C}" type="presOf" srcId="{DD2FD504-1308-4974-AD9E-9DC2510A087A}" destId="{45EF6C99-D7D1-4729-A926-B38DB9DC68FB}" srcOrd="0" destOrd="0" presId="urn:microsoft.com/office/officeart/2005/8/layout/hierarchy4"/>
    <dgm:cxn modelId="{CEC3BA92-56E2-435C-B7D8-C795A626B1B5}" type="presOf" srcId="{45E6D21E-EE06-4B57-8EC8-1521F044C853}" destId="{58EA717D-0A3E-464A-9678-C12A01540AD4}" srcOrd="0" destOrd="0" presId="urn:microsoft.com/office/officeart/2005/8/layout/hierarchy4"/>
    <dgm:cxn modelId="{7759A497-0124-4778-BEC3-987454D401D8}" srcId="{C772D01E-8357-40AB-B8BD-D0A05494CB1E}" destId="{45E6D21E-EE06-4B57-8EC8-1521F044C853}" srcOrd="1" destOrd="0" parTransId="{F0BC923C-28A8-457E-9CC5-A19EACCF90E0}" sibTransId="{D2BDF44F-1716-4F01-9595-16C0BB1F89CF}"/>
    <dgm:cxn modelId="{C8EFAAA0-8EA2-4071-8736-B68D92F239E0}" type="presOf" srcId="{AB52DFB4-CC4B-4C2C-BC0D-09858202FF02}" destId="{269FF201-28B1-4CA9-BF9C-65D632F5087A}" srcOrd="0" destOrd="0" presId="urn:microsoft.com/office/officeart/2005/8/layout/hierarchy4"/>
    <dgm:cxn modelId="{70D594B2-5460-4969-8305-4E2E69A7DA8B}" type="presOf" srcId="{C772D01E-8357-40AB-B8BD-D0A05494CB1E}" destId="{69C9C773-2EDB-4A20-A86C-99C92EC43BA2}" srcOrd="0" destOrd="0" presId="urn:microsoft.com/office/officeart/2005/8/layout/hierarchy4"/>
    <dgm:cxn modelId="{B3A02DBB-3B0D-4B4D-8E49-AE2CFB745942}" type="presOf" srcId="{071E9501-1BF6-4A34-9998-C92BFDC19EF7}" destId="{183CEFBD-83D0-4B92-B6C5-2F736680CD4A}" srcOrd="0" destOrd="0" presId="urn:microsoft.com/office/officeart/2005/8/layout/hierarchy4"/>
    <dgm:cxn modelId="{3CA848D0-897C-4CAC-8AC1-C52C12F213DA}" srcId="{C772D01E-8357-40AB-B8BD-D0A05494CB1E}" destId="{85A8F6B5-D3EA-44B8-8646-C2F4CAC8CF70}" srcOrd="3" destOrd="0" parTransId="{AF98A5C6-404B-4901-A246-ED09E408541F}" sibTransId="{9B299FDB-7034-4A69-9E7D-7A8C14AC7B94}"/>
    <dgm:cxn modelId="{C73F40D4-859F-425D-88D1-0EFA9555A227}" srcId="{C772D01E-8357-40AB-B8BD-D0A05494CB1E}" destId="{C2B81EA8-D5BA-45AF-8BBC-F791965D0BA8}" srcOrd="2" destOrd="0" parTransId="{D3E14B40-2DCB-4553-ADA0-611EA82FD3A8}" sibTransId="{D1D566EE-DEAC-431B-AB54-57A541A10ED6}"/>
    <dgm:cxn modelId="{69E7F8D6-BD51-441F-B89D-581B148A9AFC}" type="presOf" srcId="{A982E19D-4376-4A34-ABF7-1D034ABAA8E8}" destId="{50EBE05F-BFDC-4FE4-911E-4F7993928912}" srcOrd="0" destOrd="0" presId="urn:microsoft.com/office/officeart/2005/8/layout/hierarchy4"/>
    <dgm:cxn modelId="{9AC882E5-616D-49C1-B4CA-2BB36BB82D48}" type="presOf" srcId="{A627F308-6CE6-446E-917B-77F268360B91}" destId="{D2357A7C-33AD-47ED-9A7A-FD61AAB4272A}" srcOrd="0" destOrd="0" presId="urn:microsoft.com/office/officeart/2005/8/layout/hierarchy4"/>
    <dgm:cxn modelId="{EBADBEE5-BD47-49F4-A469-249E459C16ED}" type="presOf" srcId="{7F5BD687-0482-4DE7-A6E1-102E7E826823}" destId="{F90EF089-6CDB-42CE-8D00-9F525E3D8C45}" srcOrd="0" destOrd="0" presId="urn:microsoft.com/office/officeart/2005/8/layout/hierarchy4"/>
    <dgm:cxn modelId="{9E586CF2-93EB-4140-A2E4-BC151BFE8097}" type="presOf" srcId="{2FD13B1E-FCD3-4E11-8AA9-D5931690AE9B}" destId="{C45DC378-22B6-44A9-8426-07C1994E84EC}" srcOrd="0" destOrd="0" presId="urn:microsoft.com/office/officeart/2005/8/layout/hierarchy4"/>
    <dgm:cxn modelId="{360469FF-9A2A-4150-8A95-23A103738C8C}" type="presParOf" srcId="{183CEFBD-83D0-4B92-B6C5-2F736680CD4A}" destId="{80C6987C-5379-428C-9557-81B8A6878118}" srcOrd="0" destOrd="0" presId="urn:microsoft.com/office/officeart/2005/8/layout/hierarchy4"/>
    <dgm:cxn modelId="{A29218F0-7DC2-47C7-8C0A-C0C7CCEA6A24}" type="presParOf" srcId="{80C6987C-5379-428C-9557-81B8A6878118}" destId="{269FF201-28B1-4CA9-BF9C-65D632F5087A}" srcOrd="0" destOrd="0" presId="urn:microsoft.com/office/officeart/2005/8/layout/hierarchy4"/>
    <dgm:cxn modelId="{15CF9A1A-F785-4A52-BEDC-B8DD28040D2D}" type="presParOf" srcId="{80C6987C-5379-428C-9557-81B8A6878118}" destId="{D7786077-2D3A-4E66-A68E-3EBB59E1AFCA}" srcOrd="1" destOrd="0" presId="urn:microsoft.com/office/officeart/2005/8/layout/hierarchy4"/>
    <dgm:cxn modelId="{F7E706BB-2D20-4F56-83A3-6477A0E06F7E}" type="presParOf" srcId="{80C6987C-5379-428C-9557-81B8A6878118}" destId="{54A4F47C-10F0-449E-A25B-A82DA66588F0}" srcOrd="2" destOrd="0" presId="urn:microsoft.com/office/officeart/2005/8/layout/hierarchy4"/>
    <dgm:cxn modelId="{205D850F-EF01-4AB9-BE69-D8BD591DC8E8}" type="presParOf" srcId="{54A4F47C-10F0-449E-A25B-A82DA66588F0}" destId="{A279946D-1363-4B41-B066-1B769BDD784A}" srcOrd="0" destOrd="0" presId="urn:microsoft.com/office/officeart/2005/8/layout/hierarchy4"/>
    <dgm:cxn modelId="{BA151E11-8AFA-4DAD-A016-0ECA33B736C0}" type="presParOf" srcId="{A279946D-1363-4B41-B066-1B769BDD784A}" destId="{45EF6C99-D7D1-4729-A926-B38DB9DC68FB}" srcOrd="0" destOrd="0" presId="urn:microsoft.com/office/officeart/2005/8/layout/hierarchy4"/>
    <dgm:cxn modelId="{70C718E1-51C8-429D-9AC1-BBF24B4B618A}" type="presParOf" srcId="{A279946D-1363-4B41-B066-1B769BDD784A}" destId="{6D377389-2CD1-49FF-B358-21300D34A16C}" srcOrd="1" destOrd="0" presId="urn:microsoft.com/office/officeart/2005/8/layout/hierarchy4"/>
    <dgm:cxn modelId="{7829660A-F5C6-4280-A2B3-68738EC16CBC}" type="presParOf" srcId="{A279946D-1363-4B41-B066-1B769BDD784A}" destId="{4CE0D839-DE4E-43A8-B87D-1AF3C258DB3D}" srcOrd="2" destOrd="0" presId="urn:microsoft.com/office/officeart/2005/8/layout/hierarchy4"/>
    <dgm:cxn modelId="{D9D9AAB4-505C-403E-AFB2-8043EE8AA56A}" type="presParOf" srcId="{4CE0D839-DE4E-43A8-B87D-1AF3C258DB3D}" destId="{60588CEB-AF82-455C-B272-BCB40675E4CE}" srcOrd="0" destOrd="0" presId="urn:microsoft.com/office/officeart/2005/8/layout/hierarchy4"/>
    <dgm:cxn modelId="{B906A6F8-2641-4E7D-87A8-2584E5A98A4C}" type="presParOf" srcId="{60588CEB-AF82-455C-B272-BCB40675E4CE}" destId="{69C9C773-2EDB-4A20-A86C-99C92EC43BA2}" srcOrd="0" destOrd="0" presId="urn:microsoft.com/office/officeart/2005/8/layout/hierarchy4"/>
    <dgm:cxn modelId="{94F7E0F2-34DF-4B75-A777-81004F6E8621}" type="presParOf" srcId="{60588CEB-AF82-455C-B272-BCB40675E4CE}" destId="{490CFA70-F96B-42F9-9789-C264E5B1EE90}" srcOrd="1" destOrd="0" presId="urn:microsoft.com/office/officeart/2005/8/layout/hierarchy4"/>
    <dgm:cxn modelId="{C4A9572D-F8E8-4DD7-989C-98B5E32222AF}" type="presParOf" srcId="{60588CEB-AF82-455C-B272-BCB40675E4CE}" destId="{AD625F1C-80EB-4D9C-B86B-E63CBDBB992E}" srcOrd="2" destOrd="0" presId="urn:microsoft.com/office/officeart/2005/8/layout/hierarchy4"/>
    <dgm:cxn modelId="{A3B01C6D-9D19-481A-BFF1-695A20029DFE}" type="presParOf" srcId="{AD625F1C-80EB-4D9C-B86B-E63CBDBB992E}" destId="{F26007F1-25D8-4EBF-91EB-13F8345A1946}" srcOrd="0" destOrd="0" presId="urn:microsoft.com/office/officeart/2005/8/layout/hierarchy4"/>
    <dgm:cxn modelId="{16530D32-6755-4F9D-A851-5EBBC5FB91FC}" type="presParOf" srcId="{F26007F1-25D8-4EBF-91EB-13F8345A1946}" destId="{D2357A7C-33AD-47ED-9A7A-FD61AAB4272A}" srcOrd="0" destOrd="0" presId="urn:microsoft.com/office/officeart/2005/8/layout/hierarchy4"/>
    <dgm:cxn modelId="{37BEBD0B-D7E5-488A-BA37-3AD434B7AEE1}" type="presParOf" srcId="{F26007F1-25D8-4EBF-91EB-13F8345A1946}" destId="{C1447ACC-5E12-4268-89C7-63CCC041CD17}" srcOrd="1" destOrd="0" presId="urn:microsoft.com/office/officeart/2005/8/layout/hierarchy4"/>
    <dgm:cxn modelId="{E5F9A923-0FCD-4CEE-9848-09A1C7D2A458}" type="presParOf" srcId="{AD625F1C-80EB-4D9C-B86B-E63CBDBB992E}" destId="{D1D3E4CC-31F9-4B2D-9365-42FD8F28B45E}" srcOrd="1" destOrd="0" presId="urn:microsoft.com/office/officeart/2005/8/layout/hierarchy4"/>
    <dgm:cxn modelId="{C57D6B2E-404A-477C-99D0-3B2538F961BE}" type="presParOf" srcId="{AD625F1C-80EB-4D9C-B86B-E63CBDBB992E}" destId="{33178D9B-8426-41D4-8F50-90D916402D06}" srcOrd="2" destOrd="0" presId="urn:microsoft.com/office/officeart/2005/8/layout/hierarchy4"/>
    <dgm:cxn modelId="{624B4362-21C1-47A0-BCC6-02B741AE1E1F}" type="presParOf" srcId="{33178D9B-8426-41D4-8F50-90D916402D06}" destId="{58EA717D-0A3E-464A-9678-C12A01540AD4}" srcOrd="0" destOrd="0" presId="urn:microsoft.com/office/officeart/2005/8/layout/hierarchy4"/>
    <dgm:cxn modelId="{5EE5D3F9-34C5-4146-8B5F-2E0056F8A831}" type="presParOf" srcId="{33178D9B-8426-41D4-8F50-90D916402D06}" destId="{F198D320-03C4-4E35-8C8B-7811C8F59A1F}" srcOrd="1" destOrd="0" presId="urn:microsoft.com/office/officeart/2005/8/layout/hierarchy4"/>
    <dgm:cxn modelId="{7B9B05D3-0DC2-42CB-A9E5-2A0E3D5600EF}" type="presParOf" srcId="{AD625F1C-80EB-4D9C-B86B-E63CBDBB992E}" destId="{8A685D01-106E-47B7-9E87-156FE64B7124}" srcOrd="3" destOrd="0" presId="urn:microsoft.com/office/officeart/2005/8/layout/hierarchy4"/>
    <dgm:cxn modelId="{CF6B809D-FEA7-4ABB-8454-86BDACD54928}" type="presParOf" srcId="{AD625F1C-80EB-4D9C-B86B-E63CBDBB992E}" destId="{CEA5FE45-105A-4A0A-902A-189D3E75BE58}" srcOrd="4" destOrd="0" presId="urn:microsoft.com/office/officeart/2005/8/layout/hierarchy4"/>
    <dgm:cxn modelId="{12DDB382-1341-4860-ADF3-B9EAB9BACAEB}" type="presParOf" srcId="{CEA5FE45-105A-4A0A-902A-189D3E75BE58}" destId="{4502B19A-C337-4627-9AEE-093ADDF94731}" srcOrd="0" destOrd="0" presId="urn:microsoft.com/office/officeart/2005/8/layout/hierarchy4"/>
    <dgm:cxn modelId="{9B27DED8-0612-49E4-8A99-26917EA84706}" type="presParOf" srcId="{CEA5FE45-105A-4A0A-902A-189D3E75BE58}" destId="{17757C25-010E-4C86-B5B3-C549E9EAD955}" srcOrd="1" destOrd="0" presId="urn:microsoft.com/office/officeart/2005/8/layout/hierarchy4"/>
    <dgm:cxn modelId="{91E83E80-52DF-41F2-9FF5-4369888CDBDA}" type="presParOf" srcId="{AD625F1C-80EB-4D9C-B86B-E63CBDBB992E}" destId="{258F65A3-1523-4B4E-BE14-508FA1704E41}" srcOrd="5" destOrd="0" presId="urn:microsoft.com/office/officeart/2005/8/layout/hierarchy4"/>
    <dgm:cxn modelId="{60A8B729-F2A9-41EB-822C-0495C7B67EF7}" type="presParOf" srcId="{AD625F1C-80EB-4D9C-B86B-E63CBDBB992E}" destId="{4F2019CA-5964-426B-8CD2-5A1FF7BB4850}" srcOrd="6" destOrd="0" presId="urn:microsoft.com/office/officeart/2005/8/layout/hierarchy4"/>
    <dgm:cxn modelId="{422A20A6-5BCF-484E-B4BC-C4AC8F968017}" type="presParOf" srcId="{4F2019CA-5964-426B-8CD2-5A1FF7BB4850}" destId="{20177DAD-0895-4287-B43E-6F502DD02943}" srcOrd="0" destOrd="0" presId="urn:microsoft.com/office/officeart/2005/8/layout/hierarchy4"/>
    <dgm:cxn modelId="{F28FA61E-A6BB-4DC6-9728-914DEA6E3F84}" type="presParOf" srcId="{4F2019CA-5964-426B-8CD2-5A1FF7BB4850}" destId="{84F0FCD3-E1C8-487A-A1D6-58FF612B8882}" srcOrd="1" destOrd="0" presId="urn:microsoft.com/office/officeart/2005/8/layout/hierarchy4"/>
    <dgm:cxn modelId="{3BFF91A6-7BD1-47B2-AB1C-6F9DEA5C2576}" type="presParOf" srcId="{AD625F1C-80EB-4D9C-B86B-E63CBDBB992E}" destId="{617D91C9-7BAD-472C-B7D0-4D3B87517646}" srcOrd="7" destOrd="0" presId="urn:microsoft.com/office/officeart/2005/8/layout/hierarchy4"/>
    <dgm:cxn modelId="{E1747A6D-3A48-4F6E-BC26-A12E434E22BF}" type="presParOf" srcId="{AD625F1C-80EB-4D9C-B86B-E63CBDBB992E}" destId="{EC834549-1A6C-4663-A53D-561F02DB0EFB}" srcOrd="8" destOrd="0" presId="urn:microsoft.com/office/officeart/2005/8/layout/hierarchy4"/>
    <dgm:cxn modelId="{0576AA0F-D9B7-4EC4-812F-D3E40BA55AD9}" type="presParOf" srcId="{EC834549-1A6C-4663-A53D-561F02DB0EFB}" destId="{F90EF089-6CDB-42CE-8D00-9F525E3D8C45}" srcOrd="0" destOrd="0" presId="urn:microsoft.com/office/officeart/2005/8/layout/hierarchy4"/>
    <dgm:cxn modelId="{9F211598-DF9D-4BC6-8BE7-7D05FDFC45F2}" type="presParOf" srcId="{EC834549-1A6C-4663-A53D-561F02DB0EFB}" destId="{748D40EB-7101-4376-906A-7E41C6D8398E}" srcOrd="1" destOrd="0" presId="urn:microsoft.com/office/officeart/2005/8/layout/hierarchy4"/>
    <dgm:cxn modelId="{C328C5A7-95EA-4F69-B24A-3E52F962CEAE}" type="presParOf" srcId="{AD625F1C-80EB-4D9C-B86B-E63CBDBB992E}" destId="{88A3D47A-D3D7-43D3-9624-958505F9F8E8}" srcOrd="9" destOrd="0" presId="urn:microsoft.com/office/officeart/2005/8/layout/hierarchy4"/>
    <dgm:cxn modelId="{A44F2399-5F22-44B3-8B34-BECE09B9D453}" type="presParOf" srcId="{AD625F1C-80EB-4D9C-B86B-E63CBDBB992E}" destId="{D428BBEB-23FA-4E9C-ACF5-9805A921B7AD}" srcOrd="10" destOrd="0" presId="urn:microsoft.com/office/officeart/2005/8/layout/hierarchy4"/>
    <dgm:cxn modelId="{6CDCE1DE-37FD-4DC4-AC27-89F92EADEE37}" type="presParOf" srcId="{D428BBEB-23FA-4E9C-ACF5-9805A921B7AD}" destId="{50EBE05F-BFDC-4FE4-911E-4F7993928912}" srcOrd="0" destOrd="0" presId="urn:microsoft.com/office/officeart/2005/8/layout/hierarchy4"/>
    <dgm:cxn modelId="{BA52AA5A-6916-4ECA-9242-E3DFA3FB3029}" type="presParOf" srcId="{D428BBEB-23FA-4E9C-ACF5-9805A921B7AD}" destId="{422CB454-A896-4779-93B2-21F3AE7F837E}" srcOrd="1" destOrd="0" presId="urn:microsoft.com/office/officeart/2005/8/layout/hierarchy4"/>
    <dgm:cxn modelId="{C7A1E3DB-4999-4BEE-9A6F-F2D0B2E7AC90}" type="presParOf" srcId="{AD625F1C-80EB-4D9C-B86B-E63CBDBB992E}" destId="{6BE4FC72-8CA8-4E75-8C6D-51D428F8D696}" srcOrd="11" destOrd="0" presId="urn:microsoft.com/office/officeart/2005/8/layout/hierarchy4"/>
    <dgm:cxn modelId="{D248AE74-650C-494F-BF9F-6CD4729063ED}" type="presParOf" srcId="{AD625F1C-80EB-4D9C-B86B-E63CBDBB992E}" destId="{D9BC3978-7B4D-4DB0-B7E7-40835561FE02}" srcOrd="12" destOrd="0" presId="urn:microsoft.com/office/officeart/2005/8/layout/hierarchy4"/>
    <dgm:cxn modelId="{DFCB4FA5-FF45-4EB8-A1A2-34EF1708B65D}" type="presParOf" srcId="{D9BC3978-7B4D-4DB0-B7E7-40835561FE02}" destId="{C45DC378-22B6-44A9-8426-07C1994E84EC}" srcOrd="0" destOrd="0" presId="urn:microsoft.com/office/officeart/2005/8/layout/hierarchy4"/>
    <dgm:cxn modelId="{FC60FC20-40F6-4519-90D3-EEDE3E94EE7E}" type="presParOf" srcId="{D9BC3978-7B4D-4DB0-B7E7-40835561FE02}" destId="{C433B9C4-F4CD-462A-85B9-75EC2585F09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E9501-1BF6-4A34-9998-C92BFDC19E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B52DFB4-CC4B-4C2C-BC0D-09858202FF02}">
      <dgm:prSet phldrT="[Text]"/>
      <dgm:spPr/>
      <dgm:t>
        <a:bodyPr/>
        <a:lstStyle/>
        <a:p>
          <a:r>
            <a:rPr lang="en-US" dirty="0"/>
            <a:t>Strategic Priority – one of the four organizing principals established by the Governor</a:t>
          </a:r>
        </a:p>
      </dgm:t>
    </dgm:pt>
    <dgm:pt modelId="{473C937A-36E6-43D9-BFD4-69CF7CD71BDC}" type="parTrans" cxnId="{4FB5CD71-EAB1-403A-B716-091A22AE7115}">
      <dgm:prSet/>
      <dgm:spPr/>
      <dgm:t>
        <a:bodyPr/>
        <a:lstStyle/>
        <a:p>
          <a:endParaRPr lang="en-US"/>
        </a:p>
      </dgm:t>
    </dgm:pt>
    <dgm:pt modelId="{AAA6B098-7A0B-4D19-9452-EDABD0AE108F}" type="sibTrans" cxnId="{4FB5CD71-EAB1-403A-B716-091A22AE7115}">
      <dgm:prSet/>
      <dgm:spPr/>
      <dgm:t>
        <a:bodyPr/>
        <a:lstStyle/>
        <a:p>
          <a:endParaRPr lang="en-US"/>
        </a:p>
      </dgm:t>
    </dgm:pt>
    <dgm:pt modelId="{DD2FD504-1308-4974-AD9E-9DC2510A087A}">
      <dgm:prSet phldrT="[Text]"/>
      <dgm:spPr/>
      <dgm:t>
        <a:bodyPr/>
        <a:lstStyle/>
        <a:p>
          <a:r>
            <a:rPr lang="en-US" dirty="0"/>
            <a:t>1.  Core Function of Government – statutory responsibility of State Government</a:t>
          </a:r>
        </a:p>
      </dgm:t>
    </dgm:pt>
    <dgm:pt modelId="{C13BC3CB-55B3-4D2F-9DC8-0128F9D261B5}" type="parTrans" cxnId="{5CCFB670-CEF1-4EDE-A420-EAB79C653DC3}">
      <dgm:prSet/>
      <dgm:spPr/>
      <dgm:t>
        <a:bodyPr/>
        <a:lstStyle/>
        <a:p>
          <a:endParaRPr lang="en-US"/>
        </a:p>
      </dgm:t>
    </dgm:pt>
    <dgm:pt modelId="{9C70C88A-85FC-4AA9-8EDC-A35AA9B27D80}" type="sibTrans" cxnId="{5CCFB670-CEF1-4EDE-A420-EAB79C653DC3}">
      <dgm:prSet/>
      <dgm:spPr/>
      <dgm:t>
        <a:bodyPr/>
        <a:lstStyle/>
        <a:p>
          <a:endParaRPr lang="en-US"/>
        </a:p>
      </dgm:t>
    </dgm:pt>
    <dgm:pt modelId="{C772D01E-8357-40AB-B8BD-D0A05494CB1E}">
      <dgm:prSet custT="1"/>
      <dgm:spPr/>
      <dgm:t>
        <a:bodyPr/>
        <a:lstStyle/>
        <a:p>
          <a:r>
            <a:rPr lang="en-US" sz="2800" dirty="0"/>
            <a:t>1.1.  Goal – broad statements of the desired result from State Agency action</a:t>
          </a:r>
        </a:p>
      </dgm:t>
    </dgm:pt>
    <dgm:pt modelId="{4E80E66A-B264-48F8-9159-C837D91B92AC}" type="parTrans" cxnId="{C93F5D51-9EA7-4C0E-8978-3845868486E8}">
      <dgm:prSet/>
      <dgm:spPr/>
      <dgm:t>
        <a:bodyPr/>
        <a:lstStyle/>
        <a:p>
          <a:endParaRPr lang="en-US"/>
        </a:p>
      </dgm:t>
    </dgm:pt>
    <dgm:pt modelId="{35C4B186-49D1-4A0A-8F66-11607A81B38B}" type="sibTrans" cxnId="{C93F5D51-9EA7-4C0E-8978-3845868486E8}">
      <dgm:prSet/>
      <dgm:spPr/>
      <dgm:t>
        <a:bodyPr/>
        <a:lstStyle/>
        <a:p>
          <a:endParaRPr lang="en-US"/>
        </a:p>
      </dgm:t>
    </dgm:pt>
    <dgm:pt modelId="{45E6D21E-EE06-4B57-8EC8-1521F044C853}">
      <dgm:prSet/>
      <dgm:spPr/>
      <dgm:t>
        <a:bodyPr/>
        <a:lstStyle/>
        <a:p>
          <a:r>
            <a:rPr lang="en-US" dirty="0"/>
            <a:t>     1.1.1.   Objective  –  measurable  indicators  of  progress  towards  goal</a:t>
          </a:r>
        </a:p>
      </dgm:t>
    </dgm:pt>
    <dgm:pt modelId="{F0BC923C-28A8-457E-9CC5-A19EACCF90E0}" type="parTrans" cxnId="{7759A497-0124-4778-BEC3-987454D401D8}">
      <dgm:prSet/>
      <dgm:spPr/>
      <dgm:t>
        <a:bodyPr/>
        <a:lstStyle/>
        <a:p>
          <a:endParaRPr lang="en-US"/>
        </a:p>
      </dgm:t>
    </dgm:pt>
    <dgm:pt modelId="{D2BDF44F-1716-4F01-9595-16C0BB1F89CF}" type="sibTrans" cxnId="{7759A497-0124-4778-BEC3-987454D401D8}">
      <dgm:prSet/>
      <dgm:spPr/>
      <dgm:t>
        <a:bodyPr/>
        <a:lstStyle/>
        <a:p>
          <a:endParaRPr lang="en-US"/>
        </a:p>
      </dgm:t>
    </dgm:pt>
    <dgm:pt modelId="{183CEFBD-83D0-4B92-B6C5-2F736680CD4A}" type="pres">
      <dgm:prSet presAssocID="{071E9501-1BF6-4A34-9998-C92BFDC19EF7}" presName="Name0" presStyleCnt="0">
        <dgm:presLayoutVars>
          <dgm:chPref val="1"/>
          <dgm:dir/>
          <dgm:animOne val="branch"/>
          <dgm:animLvl val="lvl"/>
          <dgm:resizeHandles/>
        </dgm:presLayoutVars>
      </dgm:prSet>
      <dgm:spPr/>
    </dgm:pt>
    <dgm:pt modelId="{80C6987C-5379-428C-9557-81B8A6878118}" type="pres">
      <dgm:prSet presAssocID="{AB52DFB4-CC4B-4C2C-BC0D-09858202FF02}" presName="vertOne" presStyleCnt="0"/>
      <dgm:spPr/>
    </dgm:pt>
    <dgm:pt modelId="{269FF201-28B1-4CA9-BF9C-65D632F5087A}" type="pres">
      <dgm:prSet presAssocID="{AB52DFB4-CC4B-4C2C-BC0D-09858202FF02}" presName="txOne" presStyleLbl="node0" presStyleIdx="0" presStyleCnt="1">
        <dgm:presLayoutVars>
          <dgm:chPref val="3"/>
        </dgm:presLayoutVars>
      </dgm:prSet>
      <dgm:spPr/>
    </dgm:pt>
    <dgm:pt modelId="{D7786077-2D3A-4E66-A68E-3EBB59E1AFCA}" type="pres">
      <dgm:prSet presAssocID="{AB52DFB4-CC4B-4C2C-BC0D-09858202FF02}" presName="parTransOne" presStyleCnt="0"/>
      <dgm:spPr/>
    </dgm:pt>
    <dgm:pt modelId="{54A4F47C-10F0-449E-A25B-A82DA66588F0}" type="pres">
      <dgm:prSet presAssocID="{AB52DFB4-CC4B-4C2C-BC0D-09858202FF02}" presName="horzOne" presStyleCnt="0"/>
      <dgm:spPr/>
    </dgm:pt>
    <dgm:pt modelId="{A279946D-1363-4B41-B066-1B769BDD784A}" type="pres">
      <dgm:prSet presAssocID="{DD2FD504-1308-4974-AD9E-9DC2510A087A}" presName="vertTwo" presStyleCnt="0"/>
      <dgm:spPr/>
    </dgm:pt>
    <dgm:pt modelId="{45EF6C99-D7D1-4729-A926-B38DB9DC68FB}" type="pres">
      <dgm:prSet presAssocID="{DD2FD504-1308-4974-AD9E-9DC2510A087A}" presName="txTwo" presStyleLbl="node2" presStyleIdx="0" presStyleCnt="1">
        <dgm:presLayoutVars>
          <dgm:chPref val="3"/>
        </dgm:presLayoutVars>
      </dgm:prSet>
      <dgm:spPr/>
    </dgm:pt>
    <dgm:pt modelId="{6D377389-2CD1-49FF-B358-21300D34A16C}" type="pres">
      <dgm:prSet presAssocID="{DD2FD504-1308-4974-AD9E-9DC2510A087A}" presName="parTransTwo" presStyleCnt="0"/>
      <dgm:spPr/>
    </dgm:pt>
    <dgm:pt modelId="{4CE0D839-DE4E-43A8-B87D-1AF3C258DB3D}" type="pres">
      <dgm:prSet presAssocID="{DD2FD504-1308-4974-AD9E-9DC2510A087A}" presName="horzTwo" presStyleCnt="0"/>
      <dgm:spPr/>
    </dgm:pt>
    <dgm:pt modelId="{60588CEB-AF82-455C-B272-BCB40675E4CE}" type="pres">
      <dgm:prSet presAssocID="{C772D01E-8357-40AB-B8BD-D0A05494CB1E}" presName="vertThree" presStyleCnt="0"/>
      <dgm:spPr/>
    </dgm:pt>
    <dgm:pt modelId="{69C9C773-2EDB-4A20-A86C-99C92EC43BA2}" type="pres">
      <dgm:prSet presAssocID="{C772D01E-8357-40AB-B8BD-D0A05494CB1E}" presName="txThree" presStyleLbl="node3" presStyleIdx="0" presStyleCnt="1">
        <dgm:presLayoutVars>
          <dgm:chPref val="3"/>
        </dgm:presLayoutVars>
      </dgm:prSet>
      <dgm:spPr/>
    </dgm:pt>
    <dgm:pt modelId="{490CFA70-F96B-42F9-9789-C264E5B1EE90}" type="pres">
      <dgm:prSet presAssocID="{C772D01E-8357-40AB-B8BD-D0A05494CB1E}" presName="parTransThree" presStyleCnt="0"/>
      <dgm:spPr/>
    </dgm:pt>
    <dgm:pt modelId="{AD625F1C-80EB-4D9C-B86B-E63CBDBB992E}" type="pres">
      <dgm:prSet presAssocID="{C772D01E-8357-40AB-B8BD-D0A05494CB1E}" presName="horzThree" presStyleCnt="0"/>
      <dgm:spPr/>
    </dgm:pt>
    <dgm:pt modelId="{33178D9B-8426-41D4-8F50-90D916402D06}" type="pres">
      <dgm:prSet presAssocID="{45E6D21E-EE06-4B57-8EC8-1521F044C853}" presName="vertFour" presStyleCnt="0">
        <dgm:presLayoutVars>
          <dgm:chPref val="3"/>
        </dgm:presLayoutVars>
      </dgm:prSet>
      <dgm:spPr/>
    </dgm:pt>
    <dgm:pt modelId="{58EA717D-0A3E-464A-9678-C12A01540AD4}" type="pres">
      <dgm:prSet presAssocID="{45E6D21E-EE06-4B57-8EC8-1521F044C853}" presName="txFour" presStyleLbl="node4" presStyleIdx="0" presStyleCnt="1">
        <dgm:presLayoutVars>
          <dgm:chPref val="3"/>
        </dgm:presLayoutVars>
      </dgm:prSet>
      <dgm:spPr/>
    </dgm:pt>
    <dgm:pt modelId="{F198D320-03C4-4E35-8C8B-7811C8F59A1F}" type="pres">
      <dgm:prSet presAssocID="{45E6D21E-EE06-4B57-8EC8-1521F044C853}" presName="horzFour" presStyleCnt="0"/>
      <dgm:spPr/>
    </dgm:pt>
  </dgm:ptLst>
  <dgm:cxnLst>
    <dgm:cxn modelId="{48278D3C-3792-482B-8765-A38405E7B2B6}" type="presOf" srcId="{DD2FD504-1308-4974-AD9E-9DC2510A087A}" destId="{45EF6C99-D7D1-4729-A926-B38DB9DC68FB}" srcOrd="0" destOrd="0" presId="urn:microsoft.com/office/officeart/2005/8/layout/hierarchy4"/>
    <dgm:cxn modelId="{5CCFB670-CEF1-4EDE-A420-EAB79C653DC3}" srcId="{AB52DFB4-CC4B-4C2C-BC0D-09858202FF02}" destId="{DD2FD504-1308-4974-AD9E-9DC2510A087A}" srcOrd="0" destOrd="0" parTransId="{C13BC3CB-55B3-4D2F-9DC8-0128F9D261B5}" sibTransId="{9C70C88A-85FC-4AA9-8EDC-A35AA9B27D80}"/>
    <dgm:cxn modelId="{C93F5D51-9EA7-4C0E-8978-3845868486E8}" srcId="{DD2FD504-1308-4974-AD9E-9DC2510A087A}" destId="{C772D01E-8357-40AB-B8BD-D0A05494CB1E}" srcOrd="0" destOrd="0" parTransId="{4E80E66A-B264-48F8-9159-C837D91B92AC}" sibTransId="{35C4B186-49D1-4A0A-8F66-11607A81B38B}"/>
    <dgm:cxn modelId="{4FB5CD71-EAB1-403A-B716-091A22AE7115}" srcId="{071E9501-1BF6-4A34-9998-C92BFDC19EF7}" destId="{AB52DFB4-CC4B-4C2C-BC0D-09858202FF02}" srcOrd="0" destOrd="0" parTransId="{473C937A-36E6-43D9-BFD4-69CF7CD71BDC}" sibTransId="{AAA6B098-7A0B-4D19-9452-EDABD0AE108F}"/>
    <dgm:cxn modelId="{12E33159-25E4-4B92-A09F-0DEDD1DCCB71}" type="presOf" srcId="{AB52DFB4-CC4B-4C2C-BC0D-09858202FF02}" destId="{269FF201-28B1-4CA9-BF9C-65D632F5087A}" srcOrd="0" destOrd="0" presId="urn:microsoft.com/office/officeart/2005/8/layout/hierarchy4"/>
    <dgm:cxn modelId="{C495158D-841D-4EC7-96FE-176092C65173}" type="presOf" srcId="{C772D01E-8357-40AB-B8BD-D0A05494CB1E}" destId="{69C9C773-2EDB-4A20-A86C-99C92EC43BA2}" srcOrd="0" destOrd="0" presId="urn:microsoft.com/office/officeart/2005/8/layout/hierarchy4"/>
    <dgm:cxn modelId="{7759A497-0124-4778-BEC3-987454D401D8}" srcId="{C772D01E-8357-40AB-B8BD-D0A05494CB1E}" destId="{45E6D21E-EE06-4B57-8EC8-1521F044C853}" srcOrd="0" destOrd="0" parTransId="{F0BC923C-28A8-457E-9CC5-A19EACCF90E0}" sibTransId="{D2BDF44F-1716-4F01-9595-16C0BB1F89CF}"/>
    <dgm:cxn modelId="{C8956ED6-EEEB-45D1-BFA1-2C83FEC0AF83}" type="presOf" srcId="{45E6D21E-EE06-4B57-8EC8-1521F044C853}" destId="{58EA717D-0A3E-464A-9678-C12A01540AD4}" srcOrd="0" destOrd="0" presId="urn:microsoft.com/office/officeart/2005/8/layout/hierarchy4"/>
    <dgm:cxn modelId="{33EA6EE3-BCD8-4085-8D20-E410FEAFBB78}" type="presOf" srcId="{071E9501-1BF6-4A34-9998-C92BFDC19EF7}" destId="{183CEFBD-83D0-4B92-B6C5-2F736680CD4A}" srcOrd="0" destOrd="0" presId="urn:microsoft.com/office/officeart/2005/8/layout/hierarchy4"/>
    <dgm:cxn modelId="{C8C9B84D-91E1-4859-B071-C1BAA7D3C046}" type="presParOf" srcId="{183CEFBD-83D0-4B92-B6C5-2F736680CD4A}" destId="{80C6987C-5379-428C-9557-81B8A6878118}" srcOrd="0" destOrd="0" presId="urn:microsoft.com/office/officeart/2005/8/layout/hierarchy4"/>
    <dgm:cxn modelId="{884E37B0-4D70-4B55-9028-45081DA7657E}" type="presParOf" srcId="{80C6987C-5379-428C-9557-81B8A6878118}" destId="{269FF201-28B1-4CA9-BF9C-65D632F5087A}" srcOrd="0" destOrd="0" presId="urn:microsoft.com/office/officeart/2005/8/layout/hierarchy4"/>
    <dgm:cxn modelId="{4DD9FE20-F192-4A0C-9AF3-8DE3C240BD65}" type="presParOf" srcId="{80C6987C-5379-428C-9557-81B8A6878118}" destId="{D7786077-2D3A-4E66-A68E-3EBB59E1AFCA}" srcOrd="1" destOrd="0" presId="urn:microsoft.com/office/officeart/2005/8/layout/hierarchy4"/>
    <dgm:cxn modelId="{FCC9A28F-8BB8-40B6-B1BB-909F46686978}" type="presParOf" srcId="{80C6987C-5379-428C-9557-81B8A6878118}" destId="{54A4F47C-10F0-449E-A25B-A82DA66588F0}" srcOrd="2" destOrd="0" presId="urn:microsoft.com/office/officeart/2005/8/layout/hierarchy4"/>
    <dgm:cxn modelId="{0C8B254D-1EB0-4088-954B-DD66F3073375}" type="presParOf" srcId="{54A4F47C-10F0-449E-A25B-A82DA66588F0}" destId="{A279946D-1363-4B41-B066-1B769BDD784A}" srcOrd="0" destOrd="0" presId="urn:microsoft.com/office/officeart/2005/8/layout/hierarchy4"/>
    <dgm:cxn modelId="{9550E891-0B8B-4EB8-B193-379B31C9BD5C}" type="presParOf" srcId="{A279946D-1363-4B41-B066-1B769BDD784A}" destId="{45EF6C99-D7D1-4729-A926-B38DB9DC68FB}" srcOrd="0" destOrd="0" presId="urn:microsoft.com/office/officeart/2005/8/layout/hierarchy4"/>
    <dgm:cxn modelId="{CD7D52C8-DD99-4F6B-81F4-CDC2A7D8EEDA}" type="presParOf" srcId="{A279946D-1363-4B41-B066-1B769BDD784A}" destId="{6D377389-2CD1-49FF-B358-21300D34A16C}" srcOrd="1" destOrd="0" presId="urn:microsoft.com/office/officeart/2005/8/layout/hierarchy4"/>
    <dgm:cxn modelId="{7C97B9F1-3EF9-4701-8B9F-6410556C6D90}" type="presParOf" srcId="{A279946D-1363-4B41-B066-1B769BDD784A}" destId="{4CE0D839-DE4E-43A8-B87D-1AF3C258DB3D}" srcOrd="2" destOrd="0" presId="urn:microsoft.com/office/officeart/2005/8/layout/hierarchy4"/>
    <dgm:cxn modelId="{13780426-BB45-47FB-B56D-ED68CB7DE92E}" type="presParOf" srcId="{4CE0D839-DE4E-43A8-B87D-1AF3C258DB3D}" destId="{60588CEB-AF82-455C-B272-BCB40675E4CE}" srcOrd="0" destOrd="0" presId="urn:microsoft.com/office/officeart/2005/8/layout/hierarchy4"/>
    <dgm:cxn modelId="{ECD2C21D-B640-4E4A-ACD4-60E3B5F323F8}" type="presParOf" srcId="{60588CEB-AF82-455C-B272-BCB40675E4CE}" destId="{69C9C773-2EDB-4A20-A86C-99C92EC43BA2}" srcOrd="0" destOrd="0" presId="urn:microsoft.com/office/officeart/2005/8/layout/hierarchy4"/>
    <dgm:cxn modelId="{85772B3E-9796-45FA-8723-2BE4375848F6}" type="presParOf" srcId="{60588CEB-AF82-455C-B272-BCB40675E4CE}" destId="{490CFA70-F96B-42F9-9789-C264E5B1EE90}" srcOrd="1" destOrd="0" presId="urn:microsoft.com/office/officeart/2005/8/layout/hierarchy4"/>
    <dgm:cxn modelId="{7BD985E2-C9F0-4B4E-8A1F-FACECA696B43}" type="presParOf" srcId="{60588CEB-AF82-455C-B272-BCB40675E4CE}" destId="{AD625F1C-80EB-4D9C-B86B-E63CBDBB992E}" srcOrd="2" destOrd="0" presId="urn:microsoft.com/office/officeart/2005/8/layout/hierarchy4"/>
    <dgm:cxn modelId="{12231FA7-F911-4C6B-B8F8-265264C0444F}" type="presParOf" srcId="{AD625F1C-80EB-4D9C-B86B-E63CBDBB992E}" destId="{33178D9B-8426-41D4-8F50-90D916402D06}" srcOrd="0" destOrd="0" presId="urn:microsoft.com/office/officeart/2005/8/layout/hierarchy4"/>
    <dgm:cxn modelId="{C4830935-AF45-4388-BCEA-9F907A13B0B3}" type="presParOf" srcId="{33178D9B-8426-41D4-8F50-90D916402D06}" destId="{58EA717D-0A3E-464A-9678-C12A01540AD4}" srcOrd="0" destOrd="0" presId="urn:microsoft.com/office/officeart/2005/8/layout/hierarchy4"/>
    <dgm:cxn modelId="{CD32C9E0-5111-46A8-8F9C-DA081445DDC2}" type="presParOf" srcId="{33178D9B-8426-41D4-8F50-90D916402D06}" destId="{F198D320-03C4-4E35-8C8B-7811C8F59A1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1E9501-1BF6-4A34-9998-C92BFDC19E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B52DFB4-CC4B-4C2C-BC0D-09858202FF02}">
      <dgm:prSet phldrT="[Text]"/>
      <dgm:spPr/>
      <dgm:t>
        <a:bodyPr/>
        <a:lstStyle/>
        <a:p>
          <a:r>
            <a:rPr lang="en-US" dirty="0"/>
            <a:t>Strategic Priority – Vibrant and Sustainable Economy</a:t>
          </a:r>
        </a:p>
      </dgm:t>
    </dgm:pt>
    <dgm:pt modelId="{473C937A-36E6-43D9-BFD4-69CF7CD71BDC}" type="parTrans" cxnId="{4FB5CD71-EAB1-403A-B716-091A22AE7115}">
      <dgm:prSet/>
      <dgm:spPr/>
      <dgm:t>
        <a:bodyPr/>
        <a:lstStyle/>
        <a:p>
          <a:endParaRPr lang="en-US"/>
        </a:p>
      </dgm:t>
    </dgm:pt>
    <dgm:pt modelId="{AAA6B098-7A0B-4D19-9452-EDABD0AE108F}" type="sibTrans" cxnId="{4FB5CD71-EAB1-403A-B716-091A22AE7115}">
      <dgm:prSet/>
      <dgm:spPr/>
      <dgm:t>
        <a:bodyPr/>
        <a:lstStyle/>
        <a:p>
          <a:endParaRPr lang="en-US"/>
        </a:p>
      </dgm:t>
    </dgm:pt>
    <dgm:pt modelId="{DD2FD504-1308-4974-AD9E-9DC2510A087A}">
      <dgm:prSet phldrT="[Text]"/>
      <dgm:spPr/>
      <dgm:t>
        <a:bodyPr/>
        <a:lstStyle/>
        <a:p>
          <a:r>
            <a:rPr lang="en-US" dirty="0"/>
            <a:t>1.  Business Development and Services</a:t>
          </a:r>
        </a:p>
      </dgm:t>
    </dgm:pt>
    <dgm:pt modelId="{C13BC3CB-55B3-4D2F-9DC8-0128F9D261B5}" type="parTrans" cxnId="{5CCFB670-CEF1-4EDE-A420-EAB79C653DC3}">
      <dgm:prSet/>
      <dgm:spPr/>
      <dgm:t>
        <a:bodyPr/>
        <a:lstStyle/>
        <a:p>
          <a:endParaRPr lang="en-US"/>
        </a:p>
      </dgm:t>
    </dgm:pt>
    <dgm:pt modelId="{9C70C88A-85FC-4AA9-8EDC-A35AA9B27D80}" type="sibTrans" cxnId="{5CCFB670-CEF1-4EDE-A420-EAB79C653DC3}">
      <dgm:prSet/>
      <dgm:spPr/>
      <dgm:t>
        <a:bodyPr/>
        <a:lstStyle/>
        <a:p>
          <a:endParaRPr lang="en-US"/>
        </a:p>
      </dgm:t>
    </dgm:pt>
    <dgm:pt modelId="{C772D01E-8357-40AB-B8BD-D0A05494CB1E}">
      <dgm:prSet custT="1"/>
      <dgm:spPr/>
      <dgm:t>
        <a:bodyPr/>
        <a:lstStyle/>
        <a:p>
          <a:r>
            <a:rPr lang="en-US" sz="2800" dirty="0"/>
            <a:t>1.1.   Lead the nation in high-quality job             creation</a:t>
          </a:r>
        </a:p>
      </dgm:t>
    </dgm:pt>
    <dgm:pt modelId="{4E80E66A-B264-48F8-9159-C837D91B92AC}" type="parTrans" cxnId="{C93F5D51-9EA7-4C0E-8978-3845868486E8}">
      <dgm:prSet/>
      <dgm:spPr/>
      <dgm:t>
        <a:bodyPr/>
        <a:lstStyle/>
        <a:p>
          <a:endParaRPr lang="en-US"/>
        </a:p>
      </dgm:t>
    </dgm:pt>
    <dgm:pt modelId="{35C4B186-49D1-4A0A-8F66-11607A81B38B}" type="sibTrans" cxnId="{C93F5D51-9EA7-4C0E-8978-3845868486E8}">
      <dgm:prSet/>
      <dgm:spPr/>
      <dgm:t>
        <a:bodyPr/>
        <a:lstStyle/>
        <a:p>
          <a:endParaRPr lang="en-US"/>
        </a:p>
      </dgm:t>
    </dgm:pt>
    <dgm:pt modelId="{45E6D21E-EE06-4B57-8EC8-1521F044C853}">
      <dgm:prSet/>
      <dgm:spPr/>
      <dgm:t>
        <a:bodyPr/>
        <a:lstStyle/>
        <a:p>
          <a:r>
            <a:rPr lang="en-US" dirty="0"/>
            <a:t>     1.1.1.   By 2020, the job growth rate in Nevada will              exceed the national average</a:t>
          </a:r>
        </a:p>
      </dgm:t>
    </dgm:pt>
    <dgm:pt modelId="{D2BDF44F-1716-4F01-9595-16C0BB1F89CF}" type="sibTrans" cxnId="{7759A497-0124-4778-BEC3-987454D401D8}">
      <dgm:prSet/>
      <dgm:spPr/>
      <dgm:t>
        <a:bodyPr/>
        <a:lstStyle/>
        <a:p>
          <a:endParaRPr lang="en-US"/>
        </a:p>
      </dgm:t>
    </dgm:pt>
    <dgm:pt modelId="{F0BC923C-28A8-457E-9CC5-A19EACCF90E0}" type="parTrans" cxnId="{7759A497-0124-4778-BEC3-987454D401D8}">
      <dgm:prSet/>
      <dgm:spPr/>
      <dgm:t>
        <a:bodyPr/>
        <a:lstStyle/>
        <a:p>
          <a:endParaRPr lang="en-US"/>
        </a:p>
      </dgm:t>
    </dgm:pt>
    <dgm:pt modelId="{183CEFBD-83D0-4B92-B6C5-2F736680CD4A}" type="pres">
      <dgm:prSet presAssocID="{071E9501-1BF6-4A34-9998-C92BFDC19EF7}" presName="Name0" presStyleCnt="0">
        <dgm:presLayoutVars>
          <dgm:chPref val="1"/>
          <dgm:dir/>
          <dgm:animOne val="branch"/>
          <dgm:animLvl val="lvl"/>
          <dgm:resizeHandles/>
        </dgm:presLayoutVars>
      </dgm:prSet>
      <dgm:spPr/>
    </dgm:pt>
    <dgm:pt modelId="{80C6987C-5379-428C-9557-81B8A6878118}" type="pres">
      <dgm:prSet presAssocID="{AB52DFB4-CC4B-4C2C-BC0D-09858202FF02}" presName="vertOne" presStyleCnt="0"/>
      <dgm:spPr/>
    </dgm:pt>
    <dgm:pt modelId="{269FF201-28B1-4CA9-BF9C-65D632F5087A}" type="pres">
      <dgm:prSet presAssocID="{AB52DFB4-CC4B-4C2C-BC0D-09858202FF02}" presName="txOne" presStyleLbl="node0" presStyleIdx="0" presStyleCnt="1">
        <dgm:presLayoutVars>
          <dgm:chPref val="3"/>
        </dgm:presLayoutVars>
      </dgm:prSet>
      <dgm:spPr/>
    </dgm:pt>
    <dgm:pt modelId="{D7786077-2D3A-4E66-A68E-3EBB59E1AFCA}" type="pres">
      <dgm:prSet presAssocID="{AB52DFB4-CC4B-4C2C-BC0D-09858202FF02}" presName="parTransOne" presStyleCnt="0"/>
      <dgm:spPr/>
    </dgm:pt>
    <dgm:pt modelId="{54A4F47C-10F0-449E-A25B-A82DA66588F0}" type="pres">
      <dgm:prSet presAssocID="{AB52DFB4-CC4B-4C2C-BC0D-09858202FF02}" presName="horzOne" presStyleCnt="0"/>
      <dgm:spPr/>
    </dgm:pt>
    <dgm:pt modelId="{A279946D-1363-4B41-B066-1B769BDD784A}" type="pres">
      <dgm:prSet presAssocID="{DD2FD504-1308-4974-AD9E-9DC2510A087A}" presName="vertTwo" presStyleCnt="0"/>
      <dgm:spPr/>
    </dgm:pt>
    <dgm:pt modelId="{45EF6C99-D7D1-4729-A926-B38DB9DC68FB}" type="pres">
      <dgm:prSet presAssocID="{DD2FD504-1308-4974-AD9E-9DC2510A087A}" presName="txTwo" presStyleLbl="node2" presStyleIdx="0" presStyleCnt="1">
        <dgm:presLayoutVars>
          <dgm:chPref val="3"/>
        </dgm:presLayoutVars>
      </dgm:prSet>
      <dgm:spPr/>
    </dgm:pt>
    <dgm:pt modelId="{6D377389-2CD1-49FF-B358-21300D34A16C}" type="pres">
      <dgm:prSet presAssocID="{DD2FD504-1308-4974-AD9E-9DC2510A087A}" presName="parTransTwo" presStyleCnt="0"/>
      <dgm:spPr/>
    </dgm:pt>
    <dgm:pt modelId="{4CE0D839-DE4E-43A8-B87D-1AF3C258DB3D}" type="pres">
      <dgm:prSet presAssocID="{DD2FD504-1308-4974-AD9E-9DC2510A087A}" presName="horzTwo" presStyleCnt="0"/>
      <dgm:spPr/>
    </dgm:pt>
    <dgm:pt modelId="{60588CEB-AF82-455C-B272-BCB40675E4CE}" type="pres">
      <dgm:prSet presAssocID="{C772D01E-8357-40AB-B8BD-D0A05494CB1E}" presName="vertThree" presStyleCnt="0"/>
      <dgm:spPr/>
    </dgm:pt>
    <dgm:pt modelId="{69C9C773-2EDB-4A20-A86C-99C92EC43BA2}" type="pres">
      <dgm:prSet presAssocID="{C772D01E-8357-40AB-B8BD-D0A05494CB1E}" presName="txThree" presStyleLbl="node3" presStyleIdx="0" presStyleCnt="1">
        <dgm:presLayoutVars>
          <dgm:chPref val="3"/>
        </dgm:presLayoutVars>
      </dgm:prSet>
      <dgm:spPr/>
    </dgm:pt>
    <dgm:pt modelId="{490CFA70-F96B-42F9-9789-C264E5B1EE90}" type="pres">
      <dgm:prSet presAssocID="{C772D01E-8357-40AB-B8BD-D0A05494CB1E}" presName="parTransThree" presStyleCnt="0"/>
      <dgm:spPr/>
    </dgm:pt>
    <dgm:pt modelId="{AD625F1C-80EB-4D9C-B86B-E63CBDBB992E}" type="pres">
      <dgm:prSet presAssocID="{C772D01E-8357-40AB-B8BD-D0A05494CB1E}" presName="horzThree" presStyleCnt="0"/>
      <dgm:spPr/>
    </dgm:pt>
    <dgm:pt modelId="{33178D9B-8426-41D4-8F50-90D916402D06}" type="pres">
      <dgm:prSet presAssocID="{45E6D21E-EE06-4B57-8EC8-1521F044C853}" presName="vertFour" presStyleCnt="0">
        <dgm:presLayoutVars>
          <dgm:chPref val="3"/>
        </dgm:presLayoutVars>
      </dgm:prSet>
      <dgm:spPr/>
    </dgm:pt>
    <dgm:pt modelId="{58EA717D-0A3E-464A-9678-C12A01540AD4}" type="pres">
      <dgm:prSet presAssocID="{45E6D21E-EE06-4B57-8EC8-1521F044C853}" presName="txFour" presStyleLbl="node4" presStyleIdx="0" presStyleCnt="1">
        <dgm:presLayoutVars>
          <dgm:chPref val="3"/>
        </dgm:presLayoutVars>
      </dgm:prSet>
      <dgm:spPr/>
    </dgm:pt>
    <dgm:pt modelId="{F198D320-03C4-4E35-8C8B-7811C8F59A1F}" type="pres">
      <dgm:prSet presAssocID="{45E6D21E-EE06-4B57-8EC8-1521F044C853}" presName="horzFour" presStyleCnt="0"/>
      <dgm:spPr/>
    </dgm:pt>
  </dgm:ptLst>
  <dgm:cxnLst>
    <dgm:cxn modelId="{A09FC703-D5B5-4413-BD3F-331493599247}" type="presOf" srcId="{071E9501-1BF6-4A34-9998-C92BFDC19EF7}" destId="{183CEFBD-83D0-4B92-B6C5-2F736680CD4A}" srcOrd="0" destOrd="0" presId="urn:microsoft.com/office/officeart/2005/8/layout/hierarchy4"/>
    <dgm:cxn modelId="{7D764308-2097-4AB6-B3AE-BB9503CB8865}" type="presOf" srcId="{45E6D21E-EE06-4B57-8EC8-1521F044C853}" destId="{58EA717D-0A3E-464A-9678-C12A01540AD4}" srcOrd="0" destOrd="0" presId="urn:microsoft.com/office/officeart/2005/8/layout/hierarchy4"/>
    <dgm:cxn modelId="{971E3938-4BB1-4A2A-8B74-02A1BCF2A08E}" type="presOf" srcId="{AB52DFB4-CC4B-4C2C-BC0D-09858202FF02}" destId="{269FF201-28B1-4CA9-BF9C-65D632F5087A}" srcOrd="0" destOrd="0" presId="urn:microsoft.com/office/officeart/2005/8/layout/hierarchy4"/>
    <dgm:cxn modelId="{5CCFB670-CEF1-4EDE-A420-EAB79C653DC3}" srcId="{AB52DFB4-CC4B-4C2C-BC0D-09858202FF02}" destId="{DD2FD504-1308-4974-AD9E-9DC2510A087A}" srcOrd="0" destOrd="0" parTransId="{C13BC3CB-55B3-4D2F-9DC8-0128F9D261B5}" sibTransId="{9C70C88A-85FC-4AA9-8EDC-A35AA9B27D80}"/>
    <dgm:cxn modelId="{C93F5D51-9EA7-4C0E-8978-3845868486E8}" srcId="{DD2FD504-1308-4974-AD9E-9DC2510A087A}" destId="{C772D01E-8357-40AB-B8BD-D0A05494CB1E}" srcOrd="0" destOrd="0" parTransId="{4E80E66A-B264-48F8-9159-C837D91B92AC}" sibTransId="{35C4B186-49D1-4A0A-8F66-11607A81B38B}"/>
    <dgm:cxn modelId="{4FB5CD71-EAB1-403A-B716-091A22AE7115}" srcId="{071E9501-1BF6-4A34-9998-C92BFDC19EF7}" destId="{AB52DFB4-CC4B-4C2C-BC0D-09858202FF02}" srcOrd="0" destOrd="0" parTransId="{473C937A-36E6-43D9-BFD4-69CF7CD71BDC}" sibTransId="{AAA6B098-7A0B-4D19-9452-EDABD0AE108F}"/>
    <dgm:cxn modelId="{7759A497-0124-4778-BEC3-987454D401D8}" srcId="{C772D01E-8357-40AB-B8BD-D0A05494CB1E}" destId="{45E6D21E-EE06-4B57-8EC8-1521F044C853}" srcOrd="0" destOrd="0" parTransId="{F0BC923C-28A8-457E-9CC5-A19EACCF90E0}" sibTransId="{D2BDF44F-1716-4F01-9595-16C0BB1F89CF}"/>
    <dgm:cxn modelId="{D9AE14A2-E662-41EF-BB1A-26F39BD65920}" type="presOf" srcId="{C772D01E-8357-40AB-B8BD-D0A05494CB1E}" destId="{69C9C773-2EDB-4A20-A86C-99C92EC43BA2}" srcOrd="0" destOrd="0" presId="urn:microsoft.com/office/officeart/2005/8/layout/hierarchy4"/>
    <dgm:cxn modelId="{D2F684E3-B7EB-40C4-8BF7-E4F40F363B91}" type="presOf" srcId="{DD2FD504-1308-4974-AD9E-9DC2510A087A}" destId="{45EF6C99-D7D1-4729-A926-B38DB9DC68FB}" srcOrd="0" destOrd="0" presId="urn:microsoft.com/office/officeart/2005/8/layout/hierarchy4"/>
    <dgm:cxn modelId="{9B35325E-B6BA-46DD-A77D-0FA3DE9A99E1}" type="presParOf" srcId="{183CEFBD-83D0-4B92-B6C5-2F736680CD4A}" destId="{80C6987C-5379-428C-9557-81B8A6878118}" srcOrd="0" destOrd="0" presId="urn:microsoft.com/office/officeart/2005/8/layout/hierarchy4"/>
    <dgm:cxn modelId="{47551F2D-8455-47D5-952F-BDA5DCBC6EFE}" type="presParOf" srcId="{80C6987C-5379-428C-9557-81B8A6878118}" destId="{269FF201-28B1-4CA9-BF9C-65D632F5087A}" srcOrd="0" destOrd="0" presId="urn:microsoft.com/office/officeart/2005/8/layout/hierarchy4"/>
    <dgm:cxn modelId="{AB1E516D-ACD0-4097-A8C8-252953CE8C84}" type="presParOf" srcId="{80C6987C-5379-428C-9557-81B8A6878118}" destId="{D7786077-2D3A-4E66-A68E-3EBB59E1AFCA}" srcOrd="1" destOrd="0" presId="urn:microsoft.com/office/officeart/2005/8/layout/hierarchy4"/>
    <dgm:cxn modelId="{D0F654C8-E61A-409A-A666-5909A503F08D}" type="presParOf" srcId="{80C6987C-5379-428C-9557-81B8A6878118}" destId="{54A4F47C-10F0-449E-A25B-A82DA66588F0}" srcOrd="2" destOrd="0" presId="urn:microsoft.com/office/officeart/2005/8/layout/hierarchy4"/>
    <dgm:cxn modelId="{7FE27848-9C99-4AFC-BD92-72984622EB97}" type="presParOf" srcId="{54A4F47C-10F0-449E-A25B-A82DA66588F0}" destId="{A279946D-1363-4B41-B066-1B769BDD784A}" srcOrd="0" destOrd="0" presId="urn:microsoft.com/office/officeart/2005/8/layout/hierarchy4"/>
    <dgm:cxn modelId="{E2A61045-F676-4A92-9C8B-38147FC5AEDC}" type="presParOf" srcId="{A279946D-1363-4B41-B066-1B769BDD784A}" destId="{45EF6C99-D7D1-4729-A926-B38DB9DC68FB}" srcOrd="0" destOrd="0" presId="urn:microsoft.com/office/officeart/2005/8/layout/hierarchy4"/>
    <dgm:cxn modelId="{5EE6B05D-C740-47D5-9F47-0B1E895D6C67}" type="presParOf" srcId="{A279946D-1363-4B41-B066-1B769BDD784A}" destId="{6D377389-2CD1-49FF-B358-21300D34A16C}" srcOrd="1" destOrd="0" presId="urn:microsoft.com/office/officeart/2005/8/layout/hierarchy4"/>
    <dgm:cxn modelId="{15E70BA5-D6FD-4A30-BD90-666076ECDA6C}" type="presParOf" srcId="{A279946D-1363-4B41-B066-1B769BDD784A}" destId="{4CE0D839-DE4E-43A8-B87D-1AF3C258DB3D}" srcOrd="2" destOrd="0" presId="urn:microsoft.com/office/officeart/2005/8/layout/hierarchy4"/>
    <dgm:cxn modelId="{36B43CED-3BF1-4527-8C59-D911F840D184}" type="presParOf" srcId="{4CE0D839-DE4E-43A8-B87D-1AF3C258DB3D}" destId="{60588CEB-AF82-455C-B272-BCB40675E4CE}" srcOrd="0" destOrd="0" presId="urn:microsoft.com/office/officeart/2005/8/layout/hierarchy4"/>
    <dgm:cxn modelId="{5D72B853-42FC-4F2C-B799-0D1DAE108080}" type="presParOf" srcId="{60588CEB-AF82-455C-B272-BCB40675E4CE}" destId="{69C9C773-2EDB-4A20-A86C-99C92EC43BA2}" srcOrd="0" destOrd="0" presId="urn:microsoft.com/office/officeart/2005/8/layout/hierarchy4"/>
    <dgm:cxn modelId="{D666CBFF-2AB8-485A-92D2-DE9A686A96A3}" type="presParOf" srcId="{60588CEB-AF82-455C-B272-BCB40675E4CE}" destId="{490CFA70-F96B-42F9-9789-C264E5B1EE90}" srcOrd="1" destOrd="0" presId="urn:microsoft.com/office/officeart/2005/8/layout/hierarchy4"/>
    <dgm:cxn modelId="{CCB193FB-DEA2-438B-B4F4-201652A752D5}" type="presParOf" srcId="{60588CEB-AF82-455C-B272-BCB40675E4CE}" destId="{AD625F1C-80EB-4D9C-B86B-E63CBDBB992E}" srcOrd="2" destOrd="0" presId="urn:microsoft.com/office/officeart/2005/8/layout/hierarchy4"/>
    <dgm:cxn modelId="{28969111-CC71-4F66-BE8D-4CC1CBE15079}" type="presParOf" srcId="{AD625F1C-80EB-4D9C-B86B-E63CBDBB992E}" destId="{33178D9B-8426-41D4-8F50-90D916402D06}" srcOrd="0" destOrd="0" presId="urn:microsoft.com/office/officeart/2005/8/layout/hierarchy4"/>
    <dgm:cxn modelId="{81AA0578-4103-4F47-956F-D78C02983525}" type="presParOf" srcId="{33178D9B-8426-41D4-8F50-90D916402D06}" destId="{58EA717D-0A3E-464A-9678-C12A01540AD4}" srcOrd="0" destOrd="0" presId="urn:microsoft.com/office/officeart/2005/8/layout/hierarchy4"/>
    <dgm:cxn modelId="{A6DF6726-DE8B-4339-94E6-716F646C371C}" type="presParOf" srcId="{33178D9B-8426-41D4-8F50-90D916402D06}" destId="{F198D320-03C4-4E35-8C8B-7811C8F59A1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FF201-28B1-4CA9-BF9C-65D632F5087A}">
      <dsp:nvSpPr>
        <dsp:cNvPr id="0" name=""/>
        <dsp:cNvSpPr/>
      </dsp:nvSpPr>
      <dsp:spPr>
        <a:xfrm>
          <a:off x="1474" y="476"/>
          <a:ext cx="8226650"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Vision – Mission - Values</a:t>
          </a:r>
        </a:p>
      </dsp:txBody>
      <dsp:txXfrm>
        <a:off x="18365" y="17367"/>
        <a:ext cx="8192868" cy="542926"/>
      </dsp:txXfrm>
    </dsp:sp>
    <dsp:sp modelId="{45EF6C99-D7D1-4729-A926-B38DB9DC68FB}">
      <dsp:nvSpPr>
        <dsp:cNvPr id="0" name=""/>
        <dsp:cNvSpPr/>
      </dsp:nvSpPr>
      <dsp:spPr>
        <a:xfrm>
          <a:off x="1474" y="646943"/>
          <a:ext cx="8226650"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Strategic Priorities</a:t>
          </a:r>
        </a:p>
      </dsp:txBody>
      <dsp:txXfrm>
        <a:off x="18365" y="663834"/>
        <a:ext cx="8192868" cy="542926"/>
      </dsp:txXfrm>
    </dsp:sp>
    <dsp:sp modelId="{A437DE6C-59DA-4D9E-A526-45175D773E86}">
      <dsp:nvSpPr>
        <dsp:cNvPr id="0" name=""/>
        <dsp:cNvSpPr/>
      </dsp:nvSpPr>
      <dsp:spPr>
        <a:xfrm>
          <a:off x="1474" y="1293411"/>
          <a:ext cx="8226650"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Core Functions of Government</a:t>
          </a:r>
        </a:p>
      </dsp:txBody>
      <dsp:txXfrm>
        <a:off x="18365" y="1310302"/>
        <a:ext cx="8192868" cy="542926"/>
      </dsp:txXfrm>
    </dsp:sp>
    <dsp:sp modelId="{41D098FE-F400-4E0B-86A3-8F1360BB2C33}">
      <dsp:nvSpPr>
        <dsp:cNvPr id="0" name=""/>
        <dsp:cNvSpPr/>
      </dsp:nvSpPr>
      <dsp:spPr>
        <a:xfrm>
          <a:off x="1474" y="1939879"/>
          <a:ext cx="8226650"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Mission-driven Goals</a:t>
          </a:r>
        </a:p>
      </dsp:txBody>
      <dsp:txXfrm>
        <a:off x="18365" y="1956770"/>
        <a:ext cx="8192868" cy="542926"/>
      </dsp:txXfrm>
    </dsp:sp>
    <dsp:sp modelId="{D2357A7C-33AD-47ED-9A7A-FD61AAB4272A}">
      <dsp:nvSpPr>
        <dsp:cNvPr id="0" name=""/>
        <dsp:cNvSpPr/>
      </dsp:nvSpPr>
      <dsp:spPr>
        <a:xfrm>
          <a:off x="1474" y="2586347"/>
          <a:ext cx="2704355"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Objectives</a:t>
          </a:r>
        </a:p>
      </dsp:txBody>
      <dsp:txXfrm>
        <a:off x="18365" y="2603238"/>
        <a:ext cx="2670573" cy="542926"/>
      </dsp:txXfrm>
    </dsp:sp>
    <dsp:sp modelId="{EC1E854C-83D6-4570-A385-359C4DB4FCE8}">
      <dsp:nvSpPr>
        <dsp:cNvPr id="0" name=""/>
        <dsp:cNvSpPr/>
      </dsp:nvSpPr>
      <dsp:spPr>
        <a:xfrm>
          <a:off x="2762622" y="2586347"/>
          <a:ext cx="2704355"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Budget Activities</a:t>
          </a:r>
        </a:p>
      </dsp:txBody>
      <dsp:txXfrm>
        <a:off x="2779513" y="2603238"/>
        <a:ext cx="2670573" cy="542926"/>
      </dsp:txXfrm>
    </dsp:sp>
    <dsp:sp modelId="{3C95E35F-5499-496C-8851-53806AF3BCF2}">
      <dsp:nvSpPr>
        <dsp:cNvPr id="0" name=""/>
        <dsp:cNvSpPr/>
      </dsp:nvSpPr>
      <dsp:spPr>
        <a:xfrm>
          <a:off x="2762622" y="3232814"/>
          <a:ext cx="2704355"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Performance Measures</a:t>
          </a:r>
        </a:p>
      </dsp:txBody>
      <dsp:txXfrm>
        <a:off x="2779513" y="3249705"/>
        <a:ext cx="2670573" cy="542926"/>
      </dsp:txXfrm>
    </dsp:sp>
    <dsp:sp modelId="{F90EF089-6CDB-42CE-8D00-9F525E3D8C45}">
      <dsp:nvSpPr>
        <dsp:cNvPr id="0" name=""/>
        <dsp:cNvSpPr/>
      </dsp:nvSpPr>
      <dsp:spPr>
        <a:xfrm>
          <a:off x="5523769" y="2586347"/>
          <a:ext cx="2704355" cy="576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Bill Draft Requests</a:t>
          </a:r>
        </a:p>
      </dsp:txBody>
      <dsp:txXfrm>
        <a:off x="5540660" y="2603238"/>
        <a:ext cx="2670573" cy="542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FF201-28B1-4CA9-BF9C-65D632F5087A}">
      <dsp:nvSpPr>
        <dsp:cNvPr id="0" name=""/>
        <dsp:cNvSpPr/>
      </dsp:nvSpPr>
      <dsp:spPr>
        <a:xfrm>
          <a:off x="5702" y="1682"/>
          <a:ext cx="8218195"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Vision – “Nevada’s best days are yet to come”</a:t>
          </a:r>
        </a:p>
      </dsp:txBody>
      <dsp:txXfrm>
        <a:off x="31257" y="27237"/>
        <a:ext cx="8167085" cy="821394"/>
      </dsp:txXfrm>
    </dsp:sp>
    <dsp:sp modelId="{45EF6C99-D7D1-4729-A926-B38DB9DC68FB}">
      <dsp:nvSpPr>
        <dsp:cNvPr id="0" name=""/>
        <dsp:cNvSpPr/>
      </dsp:nvSpPr>
      <dsp:spPr>
        <a:xfrm>
          <a:off x="5702" y="979726"/>
          <a:ext cx="8218195"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Mission – To create a new Nevada while honoring and enhancing 150 years of success</a:t>
          </a:r>
        </a:p>
      </dsp:txBody>
      <dsp:txXfrm>
        <a:off x="31257" y="1005281"/>
        <a:ext cx="8167085" cy="821394"/>
      </dsp:txXfrm>
    </dsp:sp>
    <dsp:sp modelId="{69C9C773-2EDB-4A20-A86C-99C92EC43BA2}">
      <dsp:nvSpPr>
        <dsp:cNvPr id="0" name=""/>
        <dsp:cNvSpPr/>
      </dsp:nvSpPr>
      <dsp:spPr>
        <a:xfrm>
          <a:off x="5702" y="1957769"/>
          <a:ext cx="8218195"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Values</a:t>
          </a:r>
        </a:p>
      </dsp:txBody>
      <dsp:txXfrm>
        <a:off x="31257" y="1983324"/>
        <a:ext cx="8167085" cy="821394"/>
      </dsp:txXfrm>
    </dsp:sp>
    <dsp:sp modelId="{D2357A7C-33AD-47ED-9A7A-FD61AAB4272A}">
      <dsp:nvSpPr>
        <dsp:cNvPr id="0" name=""/>
        <dsp:cNvSpPr/>
      </dsp:nvSpPr>
      <dsp:spPr>
        <a:xfrm>
          <a:off x="5702"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Action</a:t>
          </a:r>
        </a:p>
      </dsp:txBody>
      <dsp:txXfrm>
        <a:off x="31257" y="2961367"/>
        <a:ext cx="1102159" cy="821394"/>
      </dsp:txXfrm>
    </dsp:sp>
    <dsp:sp modelId="{58EA717D-0A3E-464A-9678-C12A01540AD4}">
      <dsp:nvSpPr>
        <dsp:cNvPr id="0" name=""/>
        <dsp:cNvSpPr/>
      </dsp:nvSpPr>
      <dsp:spPr>
        <a:xfrm>
          <a:off x="1183189"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a:t>
          </a:r>
        </a:p>
      </dsp:txBody>
      <dsp:txXfrm>
        <a:off x="1208744" y="2961367"/>
        <a:ext cx="1102159" cy="821394"/>
      </dsp:txXfrm>
    </dsp:sp>
    <dsp:sp modelId="{4502B19A-C337-4627-9AEE-093ADDF94731}">
      <dsp:nvSpPr>
        <dsp:cNvPr id="0" name=""/>
        <dsp:cNvSpPr/>
      </dsp:nvSpPr>
      <dsp:spPr>
        <a:xfrm>
          <a:off x="2360677"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Inclusiveness</a:t>
          </a:r>
        </a:p>
      </dsp:txBody>
      <dsp:txXfrm>
        <a:off x="2386232" y="2961367"/>
        <a:ext cx="1102159" cy="821394"/>
      </dsp:txXfrm>
    </dsp:sp>
    <dsp:sp modelId="{20177DAD-0895-4287-B43E-6F502DD02943}">
      <dsp:nvSpPr>
        <dsp:cNvPr id="0" name=""/>
        <dsp:cNvSpPr/>
      </dsp:nvSpPr>
      <dsp:spPr>
        <a:xfrm>
          <a:off x="3538165"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Integrity</a:t>
          </a:r>
          <a:endParaRPr lang="en-US" sz="1400" kern="1200" dirty="0"/>
        </a:p>
      </dsp:txBody>
      <dsp:txXfrm>
        <a:off x="3563720" y="2961367"/>
        <a:ext cx="1102159" cy="821394"/>
      </dsp:txXfrm>
    </dsp:sp>
    <dsp:sp modelId="{F90EF089-6CDB-42CE-8D00-9F525E3D8C45}">
      <dsp:nvSpPr>
        <dsp:cNvPr id="0" name=""/>
        <dsp:cNvSpPr/>
      </dsp:nvSpPr>
      <dsp:spPr>
        <a:xfrm>
          <a:off x="4715653"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a:t>
          </a:r>
        </a:p>
      </dsp:txBody>
      <dsp:txXfrm>
        <a:off x="4741208" y="2961367"/>
        <a:ext cx="1102159" cy="821394"/>
      </dsp:txXfrm>
    </dsp:sp>
    <dsp:sp modelId="{50EBE05F-BFDC-4FE4-911E-4F7993928912}">
      <dsp:nvSpPr>
        <dsp:cNvPr id="0" name=""/>
        <dsp:cNvSpPr/>
      </dsp:nvSpPr>
      <dsp:spPr>
        <a:xfrm>
          <a:off x="5893141"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Optimism</a:t>
          </a:r>
        </a:p>
      </dsp:txBody>
      <dsp:txXfrm>
        <a:off x="5918696" y="2961367"/>
        <a:ext cx="1102159" cy="821394"/>
      </dsp:txXfrm>
    </dsp:sp>
    <dsp:sp modelId="{C45DC378-22B6-44A9-8426-07C1994E84EC}">
      <dsp:nvSpPr>
        <dsp:cNvPr id="0" name=""/>
        <dsp:cNvSpPr/>
      </dsp:nvSpPr>
      <dsp:spPr>
        <a:xfrm>
          <a:off x="7070628" y="2935812"/>
          <a:ext cx="1153269"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Service</a:t>
          </a:r>
        </a:p>
      </dsp:txBody>
      <dsp:txXfrm>
        <a:off x="7096183" y="2961367"/>
        <a:ext cx="1102159" cy="821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FF201-28B1-4CA9-BF9C-65D632F5087A}">
      <dsp:nvSpPr>
        <dsp:cNvPr id="0" name=""/>
        <dsp:cNvSpPr/>
      </dsp:nvSpPr>
      <dsp:spPr>
        <a:xfrm>
          <a:off x="4018" y="1682"/>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Strategic Priority – one of the four organizing principals established by the Governor</a:t>
          </a:r>
        </a:p>
      </dsp:txBody>
      <dsp:txXfrm>
        <a:off x="29573" y="27237"/>
        <a:ext cx="8170453" cy="821394"/>
      </dsp:txXfrm>
    </dsp:sp>
    <dsp:sp modelId="{45EF6C99-D7D1-4729-A926-B38DB9DC68FB}">
      <dsp:nvSpPr>
        <dsp:cNvPr id="0" name=""/>
        <dsp:cNvSpPr/>
      </dsp:nvSpPr>
      <dsp:spPr>
        <a:xfrm>
          <a:off x="4018" y="979726"/>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  Core Function of Government – statutory responsibility of State Government</a:t>
          </a:r>
        </a:p>
      </dsp:txBody>
      <dsp:txXfrm>
        <a:off x="29573" y="1005281"/>
        <a:ext cx="8170453" cy="821394"/>
      </dsp:txXfrm>
    </dsp:sp>
    <dsp:sp modelId="{69C9C773-2EDB-4A20-A86C-99C92EC43BA2}">
      <dsp:nvSpPr>
        <dsp:cNvPr id="0" name=""/>
        <dsp:cNvSpPr/>
      </dsp:nvSpPr>
      <dsp:spPr>
        <a:xfrm>
          <a:off x="4018" y="1957769"/>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1.1.  Goal – broad statements of the desired result from State Agency action</a:t>
          </a:r>
        </a:p>
      </dsp:txBody>
      <dsp:txXfrm>
        <a:off x="29573" y="1983324"/>
        <a:ext cx="8170453" cy="821394"/>
      </dsp:txXfrm>
    </dsp:sp>
    <dsp:sp modelId="{58EA717D-0A3E-464A-9678-C12A01540AD4}">
      <dsp:nvSpPr>
        <dsp:cNvPr id="0" name=""/>
        <dsp:cNvSpPr/>
      </dsp:nvSpPr>
      <dsp:spPr>
        <a:xfrm>
          <a:off x="4018" y="2935812"/>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1.1.1.   Objective  –  measurable  indicators  of  progress  towards  goal</a:t>
          </a:r>
        </a:p>
      </dsp:txBody>
      <dsp:txXfrm>
        <a:off x="29573" y="2961367"/>
        <a:ext cx="8170453" cy="821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FF201-28B1-4CA9-BF9C-65D632F5087A}">
      <dsp:nvSpPr>
        <dsp:cNvPr id="0" name=""/>
        <dsp:cNvSpPr/>
      </dsp:nvSpPr>
      <dsp:spPr>
        <a:xfrm>
          <a:off x="4018" y="1682"/>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Strategic Priority – Vibrant and Sustainable Economy</a:t>
          </a:r>
        </a:p>
      </dsp:txBody>
      <dsp:txXfrm>
        <a:off x="29573" y="27237"/>
        <a:ext cx="8170453" cy="821394"/>
      </dsp:txXfrm>
    </dsp:sp>
    <dsp:sp modelId="{45EF6C99-D7D1-4729-A926-B38DB9DC68FB}">
      <dsp:nvSpPr>
        <dsp:cNvPr id="0" name=""/>
        <dsp:cNvSpPr/>
      </dsp:nvSpPr>
      <dsp:spPr>
        <a:xfrm>
          <a:off x="4018" y="979726"/>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1.  Business Development and Services</a:t>
          </a:r>
        </a:p>
      </dsp:txBody>
      <dsp:txXfrm>
        <a:off x="29573" y="1005281"/>
        <a:ext cx="8170453" cy="821394"/>
      </dsp:txXfrm>
    </dsp:sp>
    <dsp:sp modelId="{69C9C773-2EDB-4A20-A86C-99C92EC43BA2}">
      <dsp:nvSpPr>
        <dsp:cNvPr id="0" name=""/>
        <dsp:cNvSpPr/>
      </dsp:nvSpPr>
      <dsp:spPr>
        <a:xfrm>
          <a:off x="4018" y="1957769"/>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1.1.   Lead the nation in high-quality job             creation</a:t>
          </a:r>
        </a:p>
      </dsp:txBody>
      <dsp:txXfrm>
        <a:off x="29573" y="1983324"/>
        <a:ext cx="8170453" cy="821394"/>
      </dsp:txXfrm>
    </dsp:sp>
    <dsp:sp modelId="{58EA717D-0A3E-464A-9678-C12A01540AD4}">
      <dsp:nvSpPr>
        <dsp:cNvPr id="0" name=""/>
        <dsp:cNvSpPr/>
      </dsp:nvSpPr>
      <dsp:spPr>
        <a:xfrm>
          <a:off x="4018" y="2935812"/>
          <a:ext cx="8221563" cy="87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1.1.1.   By 2020, the job growth rate in Nevada will              exceed the national average</a:t>
          </a:r>
        </a:p>
      </dsp:txBody>
      <dsp:txXfrm>
        <a:off x="29573" y="2961367"/>
        <a:ext cx="8170453" cy="821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28" tIns="46465" rIns="92928" bIns="46465"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2928" tIns="46465" rIns="92928" bIns="46465" rtlCol="0"/>
          <a:lstStyle>
            <a:lvl1pPr algn="r">
              <a:defRPr sz="1200"/>
            </a:lvl1pPr>
          </a:lstStyle>
          <a:p>
            <a:fld id="{6DBC2E2E-61EB-4C8F-A967-68E49C4DC622}" type="datetimeFigureOut">
              <a:rPr lang="en-US" smtClean="0"/>
              <a:t>1/24/2020</a:t>
            </a:fld>
            <a:endParaRPr lang="en-US"/>
          </a:p>
        </p:txBody>
      </p:sp>
      <p:sp>
        <p:nvSpPr>
          <p:cNvPr id="4" name="Footer Placeholder 3"/>
          <p:cNvSpPr>
            <a:spLocks noGrp="1"/>
          </p:cNvSpPr>
          <p:nvPr>
            <p:ph type="ftr" sz="quarter" idx="2"/>
          </p:nvPr>
        </p:nvSpPr>
        <p:spPr>
          <a:xfrm>
            <a:off x="0" y="8829969"/>
            <a:ext cx="3037840" cy="464820"/>
          </a:xfrm>
          <a:prstGeom prst="rect">
            <a:avLst/>
          </a:prstGeom>
        </p:spPr>
        <p:txBody>
          <a:bodyPr vert="horz" lIns="92928" tIns="46465" rIns="92928"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2928" tIns="46465" rIns="92928" bIns="46465" rtlCol="0" anchor="b"/>
          <a:lstStyle>
            <a:lvl1pPr algn="r">
              <a:defRPr sz="1200"/>
            </a:lvl1pPr>
          </a:lstStyle>
          <a:p>
            <a:fld id="{92F3BD75-6ED3-4526-9694-556FBB4619A4}" type="slidenum">
              <a:rPr lang="en-US" smtClean="0"/>
              <a:t>‹#›</a:t>
            </a:fld>
            <a:endParaRPr lang="en-US"/>
          </a:p>
        </p:txBody>
      </p:sp>
    </p:spTree>
    <p:extLst>
      <p:ext uri="{BB962C8B-B14F-4D97-AF65-F5344CB8AC3E}">
        <p14:creationId xmlns:p14="http://schemas.microsoft.com/office/powerpoint/2010/main" val="255177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28" tIns="46465" rIns="92928" bIns="4646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928" tIns="46465" rIns="92928" bIns="46465" rtlCol="0"/>
          <a:lstStyle>
            <a:lvl1pPr algn="r">
              <a:defRPr sz="1200"/>
            </a:lvl1pPr>
          </a:lstStyle>
          <a:p>
            <a:fld id="{C4E10E94-411D-4993-B465-07B0776B7BE8}" type="datetimeFigureOut">
              <a:rPr lang="en-US" smtClean="0"/>
              <a:t>1/24/2020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28" tIns="46465" rIns="92928" bIns="46465"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2928" tIns="46465" rIns="92928" bIns="464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2928" tIns="46465" rIns="92928"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2928" tIns="46465" rIns="92928" bIns="46465" rtlCol="0" anchor="b"/>
          <a:lstStyle>
            <a:lvl1pPr algn="r">
              <a:defRPr sz="1200"/>
            </a:lvl1pPr>
          </a:lstStyle>
          <a:p>
            <a:fld id="{A46F2578-53A6-4AA3-A9BA-8DE810B76A9B}" type="slidenum">
              <a:rPr lang="en-US" smtClean="0"/>
              <a:t>‹#›</a:t>
            </a:fld>
            <a:endParaRPr lang="en-US" dirty="0"/>
          </a:p>
        </p:txBody>
      </p:sp>
    </p:spTree>
    <p:extLst>
      <p:ext uri="{BB962C8B-B14F-4D97-AF65-F5344CB8AC3E}">
        <p14:creationId xmlns:p14="http://schemas.microsoft.com/office/powerpoint/2010/main" val="280582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it.nv.gov/"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a:t>
            </a:fld>
            <a:endParaRPr lang="en-US" dirty="0"/>
          </a:p>
        </p:txBody>
      </p:sp>
    </p:spTree>
    <p:extLst>
      <p:ext uri="{BB962C8B-B14F-4D97-AF65-F5344CB8AC3E}">
        <p14:creationId xmlns:p14="http://schemas.microsoft.com/office/powerpoint/2010/main" val="343051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10</a:t>
            </a:fld>
            <a:endParaRPr lang="en-US" dirty="0"/>
          </a:p>
        </p:txBody>
      </p:sp>
    </p:spTree>
    <p:extLst>
      <p:ext uri="{BB962C8B-B14F-4D97-AF65-F5344CB8AC3E}">
        <p14:creationId xmlns:p14="http://schemas.microsoft.com/office/powerpoint/2010/main" val="23824716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101</a:t>
            </a:fld>
            <a:endParaRPr lang="en-US" dirty="0"/>
          </a:p>
        </p:txBody>
      </p:sp>
    </p:spTree>
    <p:extLst>
      <p:ext uri="{BB962C8B-B14F-4D97-AF65-F5344CB8AC3E}">
        <p14:creationId xmlns:p14="http://schemas.microsoft.com/office/powerpoint/2010/main" val="38426651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102</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103</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Hover</a:t>
            </a:r>
            <a:r>
              <a:rPr lang="en-US" baseline="0" dirty="0"/>
              <a:t> help messages.  Expand All – opens all mapping levels that are currently established.  Hide All close all open mapping levels. Vacancy Savings is mapped to GF/HF and can only be modified if an account has both funding sources.  Delete ALL – This will allow the user to delete all mapping and start over.  Mapping in both fiscal years will </a:t>
            </a:r>
            <a:r>
              <a:rPr lang="en-US" baseline="0"/>
              <a:t>be deleted.</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104</a:t>
            </a:fld>
            <a:endParaRPr lang="en-US" dirty="0"/>
          </a:p>
        </p:txBody>
      </p:sp>
    </p:spTree>
    <p:extLst>
      <p:ext uri="{BB962C8B-B14F-4D97-AF65-F5344CB8AC3E}">
        <p14:creationId xmlns:p14="http://schemas.microsoft.com/office/powerpoint/2010/main" val="2640793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In the line item tab this $ has been added. Clicking on the Dollar Sign will open</a:t>
            </a:r>
            <a:r>
              <a:rPr lang="en-US" baseline="0" dirty="0"/>
              <a:t> a pop up that shows the funding by fiscal year by revenue </a:t>
            </a:r>
            <a:r>
              <a:rPr lang="en-US" baseline="0" dirty="0" err="1"/>
              <a:t>spource</a:t>
            </a:r>
            <a:r>
              <a:rPr lang="en-US" baseline="0" dirty="0"/>
              <a:t>, if the account is mapped to that level.  In this case Year 2 is not mapped.</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105</a:t>
            </a:fld>
            <a:endParaRPr lang="en-US" dirty="0"/>
          </a:p>
        </p:txBody>
      </p:sp>
    </p:spTree>
    <p:extLst>
      <p:ext uri="{BB962C8B-B14F-4D97-AF65-F5344CB8AC3E}">
        <p14:creationId xmlns:p14="http://schemas.microsoft.com/office/powerpoint/2010/main" val="9280337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is a new item that has been added to allow mapping to be balanced at the Default Mapping level. When the Data Validation Edits is off</a:t>
            </a:r>
            <a:r>
              <a:rPr lang="en-US" baseline="0" dirty="0"/>
              <a:t> by small dollar amounts, they can be adjusted in this window. This can be added at the decision unit level with the assistance of your Budget Officer.</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106</a:t>
            </a:fld>
            <a:endParaRPr lang="en-US" dirty="0"/>
          </a:p>
        </p:txBody>
      </p:sp>
    </p:spTree>
    <p:extLst>
      <p:ext uri="{BB962C8B-B14F-4D97-AF65-F5344CB8AC3E}">
        <p14:creationId xmlns:p14="http://schemas.microsoft.com/office/powerpoint/2010/main" val="19436108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Funding crosswalks provide an agency with multiple options to</a:t>
            </a:r>
            <a:r>
              <a:rPr lang="en-US" baseline="0" dirty="0"/>
              <a:t> fund map positions. This is an added feature that is optional. To use this functionality you will need to contact your Budget Officer.  </a:t>
            </a:r>
          </a:p>
          <a:p>
            <a:endParaRPr lang="en-US" baseline="0" dirty="0"/>
          </a:p>
          <a:p>
            <a:r>
              <a:rPr lang="en-US" baseline="0" dirty="0"/>
              <a:t>Note:  Choosing copy from NEBS and PRDW will override position information on this screen.  Choosing copy from default accounting will add to the existing rules, but not remove them.</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107</a:t>
            </a:fld>
            <a:endParaRPr lang="en-US" dirty="0"/>
          </a:p>
        </p:txBody>
      </p:sp>
    </p:spTree>
    <p:extLst>
      <p:ext uri="{BB962C8B-B14F-4D97-AF65-F5344CB8AC3E}">
        <p14:creationId xmlns:p14="http://schemas.microsoft.com/office/powerpoint/2010/main" val="556418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a:t>
            </a:r>
            <a:r>
              <a:rPr lang="en-US" baseline="0" dirty="0"/>
              <a:t> view default accounting shows job numbers and/or accounting strings currently included in the Advantage HR system. This information can be used in the next step.</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108</a:t>
            </a:fld>
            <a:endParaRPr lang="en-US" dirty="0"/>
          </a:p>
        </p:txBody>
      </p:sp>
    </p:spTree>
    <p:extLst>
      <p:ext uri="{BB962C8B-B14F-4D97-AF65-F5344CB8AC3E}">
        <p14:creationId xmlns:p14="http://schemas.microsoft.com/office/powerpoint/2010/main" val="25049792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Before</a:t>
            </a:r>
            <a:r>
              <a:rPr lang="en-US" baseline="0" dirty="0"/>
              <a:t> choosing this selection, the View Default </a:t>
            </a:r>
            <a:r>
              <a:rPr lang="en-US" baseline="0" dirty="0" err="1"/>
              <a:t>Acctg</a:t>
            </a:r>
            <a:r>
              <a:rPr lang="en-US" baseline="0" dirty="0"/>
              <a:t> should be reviewed.  Using this selection will not override other mapping, it will add to existing rules.</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109</a:t>
            </a:fld>
            <a:endParaRPr lang="en-US" dirty="0"/>
          </a:p>
        </p:txBody>
      </p:sp>
    </p:spTree>
    <p:extLst>
      <p:ext uri="{BB962C8B-B14F-4D97-AF65-F5344CB8AC3E}">
        <p14:creationId xmlns:p14="http://schemas.microsoft.com/office/powerpoint/2010/main" val="40955268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110</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11</a:t>
            </a:fld>
            <a:endParaRPr lang="en-US" dirty="0"/>
          </a:p>
        </p:txBody>
      </p:sp>
    </p:spTree>
    <p:extLst>
      <p:ext uri="{BB962C8B-B14F-4D97-AF65-F5344CB8AC3E}">
        <p14:creationId xmlns:p14="http://schemas.microsoft.com/office/powerpoint/2010/main" val="23824716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111</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119</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120</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55650" indent="-290513">
              <a:defRPr>
                <a:solidFill>
                  <a:schemeClr val="tx1"/>
                </a:solidFill>
                <a:latin typeface="Palatino Linotype" pitchFamily="18" charset="0"/>
              </a:defRPr>
            </a:lvl2pPr>
            <a:lvl3pPr marL="1163638" indent="-231775">
              <a:defRPr>
                <a:solidFill>
                  <a:schemeClr val="tx1"/>
                </a:solidFill>
                <a:latin typeface="Palatino Linotype" pitchFamily="18" charset="0"/>
              </a:defRPr>
            </a:lvl3pPr>
            <a:lvl4pPr marL="1630363" indent="-231775">
              <a:defRPr>
                <a:solidFill>
                  <a:schemeClr val="tx1"/>
                </a:solidFill>
                <a:latin typeface="Palatino Linotype" pitchFamily="18" charset="0"/>
              </a:defRPr>
            </a:lvl4pPr>
            <a:lvl5pPr marL="2095500" indent="-231775">
              <a:defRPr>
                <a:solidFill>
                  <a:schemeClr val="tx1"/>
                </a:solidFill>
                <a:latin typeface="Palatino Linotype" pitchFamily="18" charset="0"/>
              </a:defRPr>
            </a:lvl5pPr>
            <a:lvl6pPr marL="2552700" indent="-231775" eaLnBrk="0" fontAlgn="base" hangingPunct="0">
              <a:spcBef>
                <a:spcPct val="0"/>
              </a:spcBef>
              <a:spcAft>
                <a:spcPct val="0"/>
              </a:spcAft>
              <a:defRPr>
                <a:solidFill>
                  <a:schemeClr val="tx1"/>
                </a:solidFill>
                <a:latin typeface="Palatino Linotype" pitchFamily="18" charset="0"/>
              </a:defRPr>
            </a:lvl6pPr>
            <a:lvl7pPr marL="3009900" indent="-231775" eaLnBrk="0" fontAlgn="base" hangingPunct="0">
              <a:spcBef>
                <a:spcPct val="0"/>
              </a:spcBef>
              <a:spcAft>
                <a:spcPct val="0"/>
              </a:spcAft>
              <a:defRPr>
                <a:solidFill>
                  <a:schemeClr val="tx1"/>
                </a:solidFill>
                <a:latin typeface="Palatino Linotype" pitchFamily="18" charset="0"/>
              </a:defRPr>
            </a:lvl7pPr>
            <a:lvl8pPr marL="3467100" indent="-231775" eaLnBrk="0" fontAlgn="base" hangingPunct="0">
              <a:spcBef>
                <a:spcPct val="0"/>
              </a:spcBef>
              <a:spcAft>
                <a:spcPct val="0"/>
              </a:spcAft>
              <a:defRPr>
                <a:solidFill>
                  <a:schemeClr val="tx1"/>
                </a:solidFill>
                <a:latin typeface="Palatino Linotype" pitchFamily="18" charset="0"/>
              </a:defRPr>
            </a:lvl8pPr>
            <a:lvl9pPr marL="3924300" indent="-231775" eaLnBrk="0" fontAlgn="base" hangingPunct="0">
              <a:spcBef>
                <a:spcPct val="0"/>
              </a:spcBef>
              <a:spcAft>
                <a:spcPct val="0"/>
              </a:spcAft>
              <a:defRPr>
                <a:solidFill>
                  <a:schemeClr val="tx1"/>
                </a:solidFill>
                <a:latin typeface="Palatino Linotype" pitchFamily="18" charset="0"/>
              </a:defRPr>
            </a:lvl9pPr>
          </a:lstStyle>
          <a:p>
            <a:fld id="{7ADE1742-EA5F-4C18-B848-15EFF7AF2A66}" type="slidenum">
              <a:rPr lang="en-US" altLang="en-US">
                <a:solidFill>
                  <a:prstClr val="black"/>
                </a:solidFill>
              </a:rPr>
              <a:pPr/>
              <a:t>121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12</a:t>
            </a:fld>
            <a:endParaRPr lang="en-US" dirty="0"/>
          </a:p>
        </p:txBody>
      </p:sp>
    </p:spTree>
    <p:extLst>
      <p:ext uri="{BB962C8B-B14F-4D97-AF65-F5344CB8AC3E}">
        <p14:creationId xmlns:p14="http://schemas.microsoft.com/office/powerpoint/2010/main" val="238247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13</a:t>
            </a:fld>
            <a:endParaRPr lang="en-US" dirty="0"/>
          </a:p>
        </p:txBody>
      </p:sp>
    </p:spTree>
    <p:extLst>
      <p:ext uri="{BB962C8B-B14F-4D97-AF65-F5344CB8AC3E}">
        <p14:creationId xmlns:p14="http://schemas.microsoft.com/office/powerpoint/2010/main" val="174750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F2578-53A6-4AA3-A9BA-8DE810B76A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0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15</a:t>
            </a:fld>
            <a:endParaRPr lang="en-US" dirty="0"/>
          </a:p>
        </p:txBody>
      </p:sp>
    </p:spTree>
    <p:extLst>
      <p:ext uri="{BB962C8B-B14F-4D97-AF65-F5344CB8AC3E}">
        <p14:creationId xmlns:p14="http://schemas.microsoft.com/office/powerpoint/2010/main" val="58655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16</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17</a:t>
            </a:fld>
            <a:endParaRPr lang="en-US" dirty="0"/>
          </a:p>
        </p:txBody>
      </p:sp>
    </p:spTree>
    <p:extLst>
      <p:ext uri="{BB962C8B-B14F-4D97-AF65-F5344CB8AC3E}">
        <p14:creationId xmlns:p14="http://schemas.microsoft.com/office/powerpoint/2010/main" val="355841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18</a:t>
            </a:fld>
            <a:endParaRPr lang="en-US" dirty="0"/>
          </a:p>
        </p:txBody>
      </p:sp>
    </p:spTree>
    <p:extLst>
      <p:ext uri="{BB962C8B-B14F-4D97-AF65-F5344CB8AC3E}">
        <p14:creationId xmlns:p14="http://schemas.microsoft.com/office/powerpoint/2010/main" val="143161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19</a:t>
            </a:fld>
            <a:endParaRPr lang="en-US" dirty="0"/>
          </a:p>
        </p:txBody>
      </p:sp>
    </p:spTree>
    <p:extLst>
      <p:ext uri="{BB962C8B-B14F-4D97-AF65-F5344CB8AC3E}">
        <p14:creationId xmlns:p14="http://schemas.microsoft.com/office/powerpoint/2010/main" val="176922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20</a:t>
            </a:fld>
            <a:endParaRPr lang="en-US" dirty="0"/>
          </a:p>
        </p:txBody>
      </p:sp>
    </p:spTree>
    <p:extLst>
      <p:ext uri="{BB962C8B-B14F-4D97-AF65-F5344CB8AC3E}">
        <p14:creationId xmlns:p14="http://schemas.microsoft.com/office/powerpoint/2010/main" val="366113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21</a:t>
            </a:fld>
            <a:endParaRPr lang="en-US" dirty="0"/>
          </a:p>
        </p:txBody>
      </p:sp>
    </p:spTree>
    <p:extLst>
      <p:ext uri="{BB962C8B-B14F-4D97-AF65-F5344CB8AC3E}">
        <p14:creationId xmlns:p14="http://schemas.microsoft.com/office/powerpoint/2010/main" val="377864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22</a:t>
            </a:fld>
            <a:endParaRPr lang="en-US" dirty="0"/>
          </a:p>
        </p:txBody>
      </p:sp>
    </p:spTree>
    <p:extLst>
      <p:ext uri="{BB962C8B-B14F-4D97-AF65-F5344CB8AC3E}">
        <p14:creationId xmlns:p14="http://schemas.microsoft.com/office/powerpoint/2010/main" val="47499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23</a:t>
            </a:fld>
            <a:endParaRPr lang="en-US" dirty="0"/>
          </a:p>
        </p:txBody>
      </p:sp>
    </p:spTree>
    <p:extLst>
      <p:ext uri="{BB962C8B-B14F-4D97-AF65-F5344CB8AC3E}">
        <p14:creationId xmlns:p14="http://schemas.microsoft.com/office/powerpoint/2010/main" val="4007647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24</a:t>
            </a:fld>
            <a:endParaRPr lang="en-US" dirty="0"/>
          </a:p>
        </p:txBody>
      </p:sp>
    </p:spTree>
    <p:extLst>
      <p:ext uri="{BB962C8B-B14F-4D97-AF65-F5344CB8AC3E}">
        <p14:creationId xmlns:p14="http://schemas.microsoft.com/office/powerpoint/2010/main" val="133068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25</a:t>
            </a:fld>
            <a:endParaRPr lang="en-US" dirty="0"/>
          </a:p>
        </p:txBody>
      </p:sp>
    </p:spTree>
    <p:extLst>
      <p:ext uri="{BB962C8B-B14F-4D97-AF65-F5344CB8AC3E}">
        <p14:creationId xmlns:p14="http://schemas.microsoft.com/office/powerpoint/2010/main" val="177543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26</a:t>
            </a:fld>
            <a:endParaRPr lang="en-US" dirty="0"/>
          </a:p>
        </p:txBody>
      </p:sp>
    </p:spTree>
    <p:extLst>
      <p:ext uri="{BB962C8B-B14F-4D97-AF65-F5344CB8AC3E}">
        <p14:creationId xmlns:p14="http://schemas.microsoft.com/office/powerpoint/2010/main" val="290097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27</a:t>
            </a:fld>
            <a:endParaRPr lang="en-US" dirty="0"/>
          </a:p>
        </p:txBody>
      </p:sp>
    </p:spTree>
    <p:extLst>
      <p:ext uri="{BB962C8B-B14F-4D97-AF65-F5344CB8AC3E}">
        <p14:creationId xmlns:p14="http://schemas.microsoft.com/office/powerpoint/2010/main" val="194993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28</a:t>
            </a:fld>
            <a:endParaRPr lang="en-US" dirty="0"/>
          </a:p>
        </p:txBody>
      </p:sp>
    </p:spTree>
    <p:extLst>
      <p:ext uri="{BB962C8B-B14F-4D97-AF65-F5344CB8AC3E}">
        <p14:creationId xmlns:p14="http://schemas.microsoft.com/office/powerpoint/2010/main" val="101105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29</a:t>
            </a:fld>
            <a:endParaRPr lang="en-US" dirty="0"/>
          </a:p>
        </p:txBody>
      </p:sp>
    </p:spTree>
    <p:extLst>
      <p:ext uri="{BB962C8B-B14F-4D97-AF65-F5344CB8AC3E}">
        <p14:creationId xmlns:p14="http://schemas.microsoft.com/office/powerpoint/2010/main" val="229414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a:t>
            </a:fld>
            <a:endParaRPr lang="en-US" dirty="0"/>
          </a:p>
        </p:txBody>
      </p:sp>
    </p:spTree>
    <p:extLst>
      <p:ext uri="{BB962C8B-B14F-4D97-AF65-F5344CB8AC3E}">
        <p14:creationId xmlns:p14="http://schemas.microsoft.com/office/powerpoint/2010/main" val="150018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30</a:t>
            </a:fld>
            <a:endParaRPr lang="en-US" dirty="0"/>
          </a:p>
        </p:txBody>
      </p:sp>
    </p:spTree>
    <p:extLst>
      <p:ext uri="{BB962C8B-B14F-4D97-AF65-F5344CB8AC3E}">
        <p14:creationId xmlns:p14="http://schemas.microsoft.com/office/powerpoint/2010/main" val="111641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31</a:t>
            </a:fld>
            <a:endParaRPr lang="en-US" dirty="0"/>
          </a:p>
        </p:txBody>
      </p:sp>
    </p:spTree>
    <p:extLst>
      <p:ext uri="{BB962C8B-B14F-4D97-AF65-F5344CB8AC3E}">
        <p14:creationId xmlns:p14="http://schemas.microsoft.com/office/powerpoint/2010/main" val="2661481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32</a:t>
            </a:fld>
            <a:endParaRPr lang="en-US" dirty="0"/>
          </a:p>
        </p:txBody>
      </p:sp>
    </p:spTree>
    <p:extLst>
      <p:ext uri="{BB962C8B-B14F-4D97-AF65-F5344CB8AC3E}">
        <p14:creationId xmlns:p14="http://schemas.microsoft.com/office/powerpoint/2010/main" val="1855859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33</a:t>
            </a:fld>
            <a:endParaRPr lang="en-US" dirty="0"/>
          </a:p>
        </p:txBody>
      </p:sp>
    </p:spTree>
    <p:extLst>
      <p:ext uri="{BB962C8B-B14F-4D97-AF65-F5344CB8AC3E}">
        <p14:creationId xmlns:p14="http://schemas.microsoft.com/office/powerpoint/2010/main" val="99124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34</a:t>
            </a:fld>
            <a:endParaRPr lang="en-US" dirty="0"/>
          </a:p>
        </p:txBody>
      </p:sp>
    </p:spTree>
    <p:extLst>
      <p:ext uri="{BB962C8B-B14F-4D97-AF65-F5344CB8AC3E}">
        <p14:creationId xmlns:p14="http://schemas.microsoft.com/office/powerpoint/2010/main" val="329273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35</a:t>
            </a:fld>
            <a:endParaRPr lang="en-US" dirty="0"/>
          </a:p>
        </p:txBody>
      </p:sp>
    </p:spTree>
    <p:extLst>
      <p:ext uri="{BB962C8B-B14F-4D97-AF65-F5344CB8AC3E}">
        <p14:creationId xmlns:p14="http://schemas.microsoft.com/office/powerpoint/2010/main" val="3724585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36</a:t>
            </a:fld>
            <a:endParaRPr lang="en-US" dirty="0"/>
          </a:p>
        </p:txBody>
      </p:sp>
    </p:spTree>
    <p:extLst>
      <p:ext uri="{BB962C8B-B14F-4D97-AF65-F5344CB8AC3E}">
        <p14:creationId xmlns:p14="http://schemas.microsoft.com/office/powerpoint/2010/main" val="4247727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37</a:t>
            </a:fld>
            <a:endParaRPr lang="en-US" dirty="0"/>
          </a:p>
        </p:txBody>
      </p:sp>
    </p:spTree>
    <p:extLst>
      <p:ext uri="{BB962C8B-B14F-4D97-AF65-F5344CB8AC3E}">
        <p14:creationId xmlns:p14="http://schemas.microsoft.com/office/powerpoint/2010/main" val="3459786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38</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39</a:t>
            </a:fld>
            <a:endParaRPr lang="en-US" dirty="0"/>
          </a:p>
        </p:txBody>
      </p:sp>
    </p:spTree>
    <p:extLst>
      <p:ext uri="{BB962C8B-B14F-4D97-AF65-F5344CB8AC3E}">
        <p14:creationId xmlns:p14="http://schemas.microsoft.com/office/powerpoint/2010/main" val="86042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a:t>
            </a:fld>
            <a:endParaRPr lang="en-US" dirty="0"/>
          </a:p>
        </p:txBody>
      </p:sp>
    </p:spTree>
    <p:extLst>
      <p:ext uri="{BB962C8B-B14F-4D97-AF65-F5344CB8AC3E}">
        <p14:creationId xmlns:p14="http://schemas.microsoft.com/office/powerpoint/2010/main" val="3662570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40</a:t>
            </a:fld>
            <a:endParaRPr lang="en-US" dirty="0"/>
          </a:p>
        </p:txBody>
      </p:sp>
    </p:spTree>
    <p:extLst>
      <p:ext uri="{BB962C8B-B14F-4D97-AF65-F5344CB8AC3E}">
        <p14:creationId xmlns:p14="http://schemas.microsoft.com/office/powerpoint/2010/main" val="1017461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41</a:t>
            </a:fld>
            <a:endParaRPr lang="en-US" dirty="0"/>
          </a:p>
        </p:txBody>
      </p:sp>
    </p:spTree>
    <p:extLst>
      <p:ext uri="{BB962C8B-B14F-4D97-AF65-F5344CB8AC3E}">
        <p14:creationId xmlns:p14="http://schemas.microsoft.com/office/powerpoint/2010/main" val="245494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42</a:t>
            </a:fld>
            <a:endParaRPr lang="en-US" dirty="0"/>
          </a:p>
        </p:txBody>
      </p:sp>
    </p:spTree>
    <p:extLst>
      <p:ext uri="{BB962C8B-B14F-4D97-AF65-F5344CB8AC3E}">
        <p14:creationId xmlns:p14="http://schemas.microsoft.com/office/powerpoint/2010/main" val="199270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43</a:t>
            </a:fld>
            <a:endParaRPr lang="en-US" dirty="0"/>
          </a:p>
        </p:txBody>
      </p:sp>
    </p:spTree>
    <p:extLst>
      <p:ext uri="{BB962C8B-B14F-4D97-AF65-F5344CB8AC3E}">
        <p14:creationId xmlns:p14="http://schemas.microsoft.com/office/powerpoint/2010/main" val="2195187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44</a:t>
            </a:fld>
            <a:endParaRPr lang="en-US" dirty="0"/>
          </a:p>
        </p:txBody>
      </p:sp>
    </p:spTree>
    <p:extLst>
      <p:ext uri="{BB962C8B-B14F-4D97-AF65-F5344CB8AC3E}">
        <p14:creationId xmlns:p14="http://schemas.microsoft.com/office/powerpoint/2010/main" val="1631606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45</a:t>
            </a:fld>
            <a:endParaRPr lang="en-US" dirty="0"/>
          </a:p>
        </p:txBody>
      </p:sp>
    </p:spTree>
    <p:extLst>
      <p:ext uri="{BB962C8B-B14F-4D97-AF65-F5344CB8AC3E}">
        <p14:creationId xmlns:p14="http://schemas.microsoft.com/office/powerpoint/2010/main" val="3662570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46</a:t>
            </a:fld>
            <a:endParaRPr lang="en-US" dirty="0"/>
          </a:p>
        </p:txBody>
      </p:sp>
    </p:spTree>
    <p:extLst>
      <p:ext uri="{BB962C8B-B14F-4D97-AF65-F5344CB8AC3E}">
        <p14:creationId xmlns:p14="http://schemas.microsoft.com/office/powerpoint/2010/main" val="1583126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CIPs &gt; $100k</a:t>
            </a:r>
            <a:r>
              <a:rPr lang="en-US" baseline="0" dirty="0"/>
              <a:t> or meeting the definition of a structural or statewide project must submit an application by </a:t>
            </a:r>
            <a:r>
              <a:rPr lang="en-US" baseline="0" dirty="0">
                <a:solidFill>
                  <a:srgbClr val="FF0000"/>
                </a:solidFill>
              </a:rPr>
              <a:t>4/4</a:t>
            </a:r>
            <a:r>
              <a:rPr lang="en-US" baseline="0" dirty="0"/>
              <a:t>.  CIPs &gt;$10M are funded in 2 phases – Design/Planning in the first biennium and construction in a subsequent biennium depending on funding availability.  After the August presentations, the SPWB submits recommendations to the Governor by October 1 after which the Governor will develop final CIP recommendations.  Additional information regarding CIPs can be obtained from the State Public Works Division.</a:t>
            </a:r>
          </a:p>
          <a:p>
            <a:r>
              <a:rPr lang="en-US" baseline="0" dirty="0"/>
              <a:t>New TINs are due to EITS by 4/14.  They will be returned by 6/27 and forwarded to the IT Strategic Planning Committee made up of key state staff members for review.  The Strategic Planning Committee will submit its recommendations to the Budget Division by 7/25.</a:t>
            </a:r>
          </a:p>
        </p:txBody>
      </p:sp>
      <p:sp>
        <p:nvSpPr>
          <p:cNvPr id="4" name="Slide Number Placeholder 3"/>
          <p:cNvSpPr>
            <a:spLocks noGrp="1"/>
          </p:cNvSpPr>
          <p:nvPr>
            <p:ph type="sldNum" sz="quarter" idx="10"/>
          </p:nvPr>
        </p:nvSpPr>
        <p:spPr/>
        <p:txBody>
          <a:bodyPr/>
          <a:lstStyle/>
          <a:p>
            <a:fld id="{A46F2578-53A6-4AA3-A9BA-8DE810B76A9B}" type="slidenum">
              <a:rPr lang="en-US" smtClean="0"/>
              <a:t>47</a:t>
            </a:fld>
            <a:endParaRPr lang="en-US" dirty="0"/>
          </a:p>
        </p:txBody>
      </p:sp>
    </p:spTree>
    <p:extLst>
      <p:ext uri="{BB962C8B-B14F-4D97-AF65-F5344CB8AC3E}">
        <p14:creationId xmlns:p14="http://schemas.microsoft.com/office/powerpoint/2010/main" val="4011425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48</a:t>
            </a:fld>
            <a:endParaRPr lang="en-US" dirty="0"/>
          </a:p>
        </p:txBody>
      </p:sp>
    </p:spTree>
    <p:extLst>
      <p:ext uri="{BB962C8B-B14F-4D97-AF65-F5344CB8AC3E}">
        <p14:creationId xmlns:p14="http://schemas.microsoft.com/office/powerpoint/2010/main" val="3662570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changes</a:t>
            </a:r>
            <a:r>
              <a:rPr lang="en-US" baseline="0" dirty="0"/>
              <a:t> in the budget instructions.  Most of what you will see are reminders of items changed during the last budget building cycle.</a:t>
            </a:r>
          </a:p>
          <a:p>
            <a:endParaRPr lang="en-US" baseline="0" dirty="0"/>
          </a:p>
          <a:p>
            <a:pPr marL="171450" lvl="0" indent="-171450">
              <a:buFont typeface="Arial" pitchFamily="34" charset="0"/>
              <a:buChar char="•"/>
            </a:pPr>
            <a:r>
              <a:rPr lang="en-US" dirty="0"/>
              <a:t>Budgeting for New and Vacant Positions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Database of State Fees</a:t>
            </a:r>
          </a:p>
          <a:p>
            <a:pPr marL="171450" lvl="0" indent="-171450">
              <a:buFont typeface="Arial" pitchFamily="34" charset="0"/>
              <a:buChar char="•"/>
            </a:pPr>
            <a:r>
              <a:rPr lang="en-US" dirty="0"/>
              <a:t>Federal Grant Maintenance Of Effort/Match documentation</a:t>
            </a:r>
          </a:p>
          <a:p>
            <a:pPr marL="171450" lvl="0" indent="-171450">
              <a:buFont typeface="Arial" pitchFamily="34" charset="0"/>
              <a:buChar char="•"/>
            </a:pPr>
            <a:r>
              <a:rPr lang="en-US" dirty="0"/>
              <a:t>Budgeting for Grant </a:t>
            </a:r>
            <a:r>
              <a:rPr lang="en-US" dirty="0" err="1"/>
              <a:t>carryforward</a:t>
            </a:r>
            <a:r>
              <a:rPr lang="en-US" dirty="0"/>
              <a:t> amounts</a:t>
            </a:r>
          </a:p>
          <a:p>
            <a:pPr marL="171450" lvl="0" indent="-171450">
              <a:buFont typeface="Arial" pitchFamily="34" charset="0"/>
              <a:buChar char="•"/>
            </a:pPr>
            <a:r>
              <a:rPr lang="en-US" dirty="0"/>
              <a:t>Updating previously approved Technology Information Requests</a:t>
            </a:r>
          </a:p>
          <a:p>
            <a:pPr marL="171450" lvl="0" indent="-171450">
              <a:buFont typeface="Arial" pitchFamily="34" charset="0"/>
              <a:buChar char="•"/>
            </a:pPr>
            <a:r>
              <a:rPr lang="en-US" dirty="0"/>
              <a:t>Priorities and Performance Based Budgets and mapping</a:t>
            </a:r>
          </a:p>
          <a:p>
            <a:pPr marL="171450" lvl="0" indent="-171450">
              <a:buFont typeface="Arial" pitchFamily="34" charset="0"/>
              <a:buChar char="•"/>
            </a:pPr>
            <a:r>
              <a:rPr lang="en-US" dirty="0"/>
              <a:t>Budget Submission Certification Letter and Organization Charts</a:t>
            </a:r>
          </a:p>
        </p:txBody>
      </p:sp>
      <p:sp>
        <p:nvSpPr>
          <p:cNvPr id="4" name="Slide Number Placeholder 3"/>
          <p:cNvSpPr>
            <a:spLocks noGrp="1"/>
          </p:cNvSpPr>
          <p:nvPr>
            <p:ph type="sldNum" sz="quarter" idx="10"/>
          </p:nvPr>
        </p:nvSpPr>
        <p:spPr/>
        <p:txBody>
          <a:bodyPr/>
          <a:lstStyle/>
          <a:p>
            <a:fld id="{A46F2578-53A6-4AA3-A9BA-8DE810B76A9B}" type="slidenum">
              <a:rPr lang="en-US" smtClean="0"/>
              <a:t>49</a:t>
            </a:fld>
            <a:endParaRPr lang="en-US" dirty="0"/>
          </a:p>
        </p:txBody>
      </p:sp>
    </p:spTree>
    <p:extLst>
      <p:ext uri="{BB962C8B-B14F-4D97-AF65-F5344CB8AC3E}">
        <p14:creationId xmlns:p14="http://schemas.microsoft.com/office/powerpoint/2010/main" val="172743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planning for the 2019-2021 biennium begins, it is important to recognize it will be one of transition.  A new Governor will be elected in November 2018 and will likely bring new priorities and fresh ideas on how the State government should operate.  In the meantime, Governor Sandoval intends to draw upon the Strategic Planning Framework to set policy and budget priorities for the upcoming biennium while preserving some flexibility for his successor to put his or her stamp on the final product.</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5</a:t>
            </a:fld>
            <a:endParaRPr lang="en-US" dirty="0"/>
          </a:p>
        </p:txBody>
      </p:sp>
    </p:spTree>
    <p:extLst>
      <p:ext uri="{BB962C8B-B14F-4D97-AF65-F5344CB8AC3E}">
        <p14:creationId xmlns:p14="http://schemas.microsoft.com/office/powerpoint/2010/main" val="891570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50</a:t>
            </a:fld>
            <a:endParaRPr lang="en-US" dirty="0"/>
          </a:p>
        </p:txBody>
      </p:sp>
    </p:spTree>
    <p:extLst>
      <p:ext uri="{BB962C8B-B14F-4D97-AF65-F5344CB8AC3E}">
        <p14:creationId xmlns:p14="http://schemas.microsoft.com/office/powerpoint/2010/main" val="3714339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Caseload not preapproved may be requested as an enhancement</a:t>
            </a:r>
            <a:r>
              <a:rPr lang="en-US" baseline="0" dirty="0"/>
              <a:t> as long as it follows the framework for an enhancement request – new method for breaking out caseloads incurred during current biennium versus caseload increases for upcoming biennium – to be discussed this afternoon.</a:t>
            </a:r>
          </a:p>
          <a:p>
            <a:endParaRPr lang="en-US" baseline="0" dirty="0"/>
          </a:p>
          <a:p>
            <a:r>
              <a:rPr lang="en-US" baseline="0" dirty="0"/>
              <a:t>Agencies should also contact their assigned analyst regarding supplemental appropriations as soon as possible to explore available options</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51</a:t>
            </a:fld>
            <a:endParaRPr lang="en-US" dirty="0"/>
          </a:p>
        </p:txBody>
      </p:sp>
    </p:spTree>
    <p:extLst>
      <p:ext uri="{BB962C8B-B14F-4D97-AF65-F5344CB8AC3E}">
        <p14:creationId xmlns:p14="http://schemas.microsoft.com/office/powerpoint/2010/main" val="2613048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Caseload not preapproved may be requested as an enhancement</a:t>
            </a:r>
            <a:r>
              <a:rPr lang="en-US" baseline="0" dirty="0"/>
              <a:t> as long as it follows the framework for an enhancement request</a:t>
            </a:r>
          </a:p>
          <a:p>
            <a:r>
              <a:rPr lang="en-US" baseline="0" dirty="0"/>
              <a:t>Agencies should contact their assigned analyst regarding supplemental appropriations as soon as possible to </a:t>
            </a:r>
            <a:r>
              <a:rPr lang="en-US" baseline="0"/>
              <a:t>explore available options</a:t>
            </a:r>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52</a:t>
            </a:fld>
            <a:endParaRPr lang="en-US" dirty="0"/>
          </a:p>
        </p:txBody>
      </p:sp>
    </p:spTree>
    <p:extLst>
      <p:ext uri="{BB962C8B-B14F-4D97-AF65-F5344CB8AC3E}">
        <p14:creationId xmlns:p14="http://schemas.microsoft.com/office/powerpoint/2010/main" val="2613048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It is critical to reflect accurate position information in the budget submittal request and to provide documentation and justification in support of the proposed staffing levels.  The position reconciliation process ensures base positions and associated information in NEBS accurately reflects the legislatively approved positions as amended by actions during the interim.  Positions which are being eliminated as part of the Agency Request Budget must still be accounted for in the base position reconciliation and removed in a separate decision unit.	</a:t>
            </a:r>
          </a:p>
        </p:txBody>
      </p:sp>
      <p:sp>
        <p:nvSpPr>
          <p:cNvPr id="4" name="Slide Number Placeholder 3"/>
          <p:cNvSpPr>
            <a:spLocks noGrp="1"/>
          </p:cNvSpPr>
          <p:nvPr>
            <p:ph type="sldNum" sz="quarter" idx="10"/>
          </p:nvPr>
        </p:nvSpPr>
        <p:spPr/>
        <p:txBody>
          <a:bodyPr/>
          <a:lstStyle/>
          <a:p>
            <a:fld id="{A46F2578-53A6-4AA3-A9BA-8DE810B76A9B}" type="slidenum">
              <a:rPr lang="en-US" smtClean="0"/>
              <a:t>53</a:t>
            </a:fld>
            <a:endParaRPr lang="en-US" dirty="0"/>
          </a:p>
        </p:txBody>
      </p:sp>
    </p:spTree>
    <p:extLst>
      <p:ext uri="{BB962C8B-B14F-4D97-AF65-F5344CB8AC3E}">
        <p14:creationId xmlns:p14="http://schemas.microsoft.com/office/powerpoint/2010/main" val="3710723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If the requested start date is other than October 1, the agency must provide an explanation and the need for a different start date</a:t>
            </a:r>
          </a:p>
        </p:txBody>
      </p:sp>
      <p:sp>
        <p:nvSpPr>
          <p:cNvPr id="4" name="Slide Number Placeholder 3"/>
          <p:cNvSpPr>
            <a:spLocks noGrp="1"/>
          </p:cNvSpPr>
          <p:nvPr>
            <p:ph type="sldNum" sz="quarter" idx="10"/>
          </p:nvPr>
        </p:nvSpPr>
        <p:spPr/>
        <p:txBody>
          <a:bodyPr/>
          <a:lstStyle/>
          <a:p>
            <a:fld id="{A46F2578-53A6-4AA3-A9BA-8DE810B76A9B}" type="slidenum">
              <a:rPr lang="en-US" smtClean="0"/>
              <a:t>54</a:t>
            </a:fld>
            <a:endParaRPr lang="en-US" dirty="0"/>
          </a:p>
        </p:txBody>
      </p:sp>
    </p:spTree>
    <p:extLst>
      <p:ext uri="{BB962C8B-B14F-4D97-AF65-F5344CB8AC3E}">
        <p14:creationId xmlns:p14="http://schemas.microsoft.com/office/powerpoint/2010/main" val="3710723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Last</a:t>
            </a:r>
            <a:r>
              <a:rPr lang="en-US" baseline="0" dirty="0"/>
              <a:t> session, we incorporated some flexibility in budgeting for new or vacant positions recognizing that agencies do not always fill positions at step 1 on the pay scale as higher level positions are generally promotions which are brought in at higher steps or outside hires where the State needs to compete with higher salaries.</a:t>
            </a:r>
          </a:p>
          <a:p>
            <a:pPr defTabSz="914383">
              <a:defRPr/>
            </a:pPr>
            <a:endParaRPr lang="en-US" baseline="0" dirty="0"/>
          </a:p>
          <a:p>
            <a:pPr defTabSz="914383">
              <a:defRPr/>
            </a:pPr>
            <a:r>
              <a:rPr lang="en-US" baseline="0" dirty="0"/>
              <a:t>This flexibility is voluntary and positions may be budgeted at any step below the maximum steps identified.  Agencies must stay within their budget caps even if they are using accelerated steps for budgeting purposes.</a:t>
            </a:r>
          </a:p>
          <a:p>
            <a:pPr defTabSz="914383">
              <a:defRPr/>
            </a:pPr>
            <a:endParaRPr lang="en-US" baseline="0" dirty="0"/>
          </a:p>
          <a:p>
            <a:pPr defTabSz="914383">
              <a:defRPr/>
            </a:pPr>
            <a:r>
              <a:rPr lang="en-US" baseline="0" dirty="0"/>
              <a:t>Further, this does not guarantee the agency can hire at the budgeted steps; you must still go through the current NPD-4 process to hire at the accelerated step.</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55</a:t>
            </a:fld>
            <a:endParaRPr lang="en-US" dirty="0"/>
          </a:p>
        </p:txBody>
      </p:sp>
    </p:spTree>
    <p:extLst>
      <p:ext uri="{BB962C8B-B14F-4D97-AF65-F5344CB8AC3E}">
        <p14:creationId xmlns:p14="http://schemas.microsoft.com/office/powerpoint/2010/main" val="3710723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err="1"/>
              <a:t>Reclass</a:t>
            </a:r>
            <a:r>
              <a:rPr lang="en-US" dirty="0"/>
              <a:t> – must be based on significant changes in the type, difficulty or responsibility of work performed and include documentation (completed NPD-19 for new class) stating conditions necessitating the </a:t>
            </a:r>
            <a:r>
              <a:rPr lang="en-US" dirty="0" err="1"/>
              <a:t>reclass</a:t>
            </a:r>
            <a:r>
              <a:rPr lang="en-US" dirty="0"/>
              <a:t>.</a:t>
            </a:r>
          </a:p>
          <a:p>
            <a:r>
              <a:rPr lang="en-US" dirty="0"/>
              <a:t>Reorganization - transfer of personnel from one division to another – evaluated for potential organizational efficiencies, cost savings or increases, impacts to customers or quality of service, and issues/ challenges associated with implementation.  Consult with Budget Analyst prior to including in agency request.  Any merger/deconsolidation must fit w/</a:t>
            </a:r>
            <a:r>
              <a:rPr lang="en-US" dirty="0" err="1"/>
              <a:t>i</a:t>
            </a:r>
            <a:r>
              <a:rPr lang="en-US" dirty="0"/>
              <a:t> </a:t>
            </a:r>
            <a:r>
              <a:rPr lang="en-US" dirty="0" err="1"/>
              <a:t>Gov’s</a:t>
            </a:r>
            <a:r>
              <a:rPr lang="en-US" dirty="0"/>
              <a:t> strategic priorities and be approved by </a:t>
            </a:r>
            <a:r>
              <a:rPr lang="en-US" dirty="0" err="1"/>
              <a:t>Gov’s</a:t>
            </a:r>
            <a:r>
              <a:rPr lang="en-US" dirty="0"/>
              <a:t> Office. </a:t>
            </a:r>
          </a:p>
          <a:p>
            <a:pPr defTabSz="914383">
              <a:defRPr/>
            </a:pPr>
            <a:r>
              <a:rPr lang="en-US" dirty="0"/>
              <a:t>Compensation plan </a:t>
            </a:r>
            <a:r>
              <a:rPr lang="en-US" dirty="0" err="1"/>
              <a:t>adjs</a:t>
            </a:r>
            <a:r>
              <a:rPr lang="en-US" dirty="0"/>
              <a:t> (increase Social Worker classes by one grade) must be submitted to the Budget Division along with justification supporting the request, by 7/1/16 .  Approved changes will be included with </a:t>
            </a:r>
            <a:r>
              <a:rPr lang="en-US" dirty="0" err="1"/>
              <a:t>Gov</a:t>
            </a:r>
            <a:r>
              <a:rPr lang="en-US" dirty="0"/>
              <a:t> Rec Budget as a separate enhancement.  No guarantee a proposal will be approved.</a:t>
            </a:r>
          </a:p>
          <a:p>
            <a:pPr defTabSz="914383">
              <a:defRPr/>
            </a:pPr>
            <a:r>
              <a:rPr lang="en-US" dirty="0"/>
              <a:t>FTE - health ins premiums s/b charged for both years even if incumbent has opted out of PEBP.  AGCAP and SWCAP will be updated for actuals to be used in </a:t>
            </a:r>
            <a:r>
              <a:rPr lang="en-US" dirty="0" err="1"/>
              <a:t>Gov</a:t>
            </a:r>
            <a:r>
              <a:rPr lang="en-US" dirty="0"/>
              <a:t> Rec by 8/1</a:t>
            </a:r>
          </a:p>
          <a:p>
            <a:r>
              <a:rPr lang="en-US" dirty="0" err="1"/>
              <a:t>Vac</a:t>
            </a:r>
            <a:r>
              <a:rPr lang="en-US" dirty="0"/>
              <a:t> Savings - calculated for budgets funded in whole or in part by GF or HF, </a:t>
            </a:r>
            <a:r>
              <a:rPr lang="en-US" dirty="0" err="1"/>
              <a:t>incl</a:t>
            </a:r>
            <a:r>
              <a:rPr lang="en-US" dirty="0"/>
              <a:t> </a:t>
            </a:r>
            <a:r>
              <a:rPr lang="en-US" dirty="0" err="1"/>
              <a:t>Int</a:t>
            </a:r>
            <a:r>
              <a:rPr lang="en-US" dirty="0"/>
              <a:t> Svc funds based on historical vacancy information; adjusted for starting dates other than 7/1 and applied to all positions, including new.  Agencies may propose an alternative plan as long as net effect generates budget savings. If agency believes V/S creates an undue hardship, it must provide documentation of unique/special circumstances for a lower vacancy rate, including positional capacity and potential alternatives.  Discuss options early.</a:t>
            </a:r>
          </a:p>
          <a:p>
            <a:r>
              <a:rPr lang="en-US" dirty="0"/>
              <a:t>In general, O/T &amp; Pay diff s/b removed in </a:t>
            </a:r>
            <a:r>
              <a:rPr lang="en-US" dirty="0" err="1"/>
              <a:t>Adj</a:t>
            </a:r>
            <a:r>
              <a:rPr lang="en-US" dirty="0"/>
              <a:t> Base.</a:t>
            </a:r>
          </a:p>
        </p:txBody>
      </p:sp>
      <p:sp>
        <p:nvSpPr>
          <p:cNvPr id="4" name="Slide Number Placeholder 3"/>
          <p:cNvSpPr>
            <a:spLocks noGrp="1"/>
          </p:cNvSpPr>
          <p:nvPr>
            <p:ph type="sldNum" sz="quarter" idx="10"/>
          </p:nvPr>
        </p:nvSpPr>
        <p:spPr/>
        <p:txBody>
          <a:bodyPr/>
          <a:lstStyle/>
          <a:p>
            <a:fld id="{A46F2578-53A6-4AA3-A9BA-8DE810B76A9B}" type="slidenum">
              <a:rPr lang="en-US" smtClean="0"/>
              <a:t>56</a:t>
            </a:fld>
            <a:endParaRPr lang="en-US" dirty="0"/>
          </a:p>
        </p:txBody>
      </p:sp>
    </p:spTree>
    <p:extLst>
      <p:ext uri="{BB962C8B-B14F-4D97-AF65-F5344CB8AC3E}">
        <p14:creationId xmlns:p14="http://schemas.microsoft.com/office/powerpoint/2010/main" val="3710723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Appropriations – Discussed earlier, GF revenues</a:t>
            </a:r>
            <a:r>
              <a:rPr lang="en-US" baseline="0" dirty="0"/>
              <a:t> </a:t>
            </a:r>
            <a:r>
              <a:rPr lang="en-US" dirty="0"/>
              <a:t>are projected at statewide level by the Econ Forum and HF revenues are projected at statewide level by DMV in consultation with Budget Division.  Both are balanced to expenditures during the </a:t>
            </a:r>
            <a:r>
              <a:rPr lang="en-US" dirty="0" err="1"/>
              <a:t>Gov</a:t>
            </a:r>
            <a:r>
              <a:rPr lang="en-US" dirty="0"/>
              <a:t> Rec phase.  Must be budgeted in accordance with Agency Request Limit discussed later and cannot cross biennia without specific legislative approval; generally no beginning or ending appropriation balance in a B/A.</a:t>
            </a:r>
          </a:p>
          <a:p>
            <a:pPr defTabSz="914383">
              <a:defRPr/>
            </a:pPr>
            <a:r>
              <a:rPr lang="en-US" dirty="0"/>
              <a:t>Transfers – Pitchers sending a transfer and catchers receiving it must insure the transfers balance.  Can include sub-grants of federal funds from other agencies. Receiving agency must be able to maintain federal identity of revenues and associated expenditures for federal grant reporting.  Should not be used when an agency contracts for services with another agency or for enterprise type payments – in those cases, appropriate revenue and expense coding should be used. Any Transfer from IFC revenue or one-shot appropriations from prior session must be eliminated in </a:t>
            </a:r>
            <a:r>
              <a:rPr lang="en-US" dirty="0" err="1"/>
              <a:t>Adj</a:t>
            </a:r>
            <a:r>
              <a:rPr lang="en-US" dirty="0"/>
              <a:t> Base.  Associated expenditures must be either eliminated or paid with another funding source.  Transfers can be used for internal cost allocation or indirect cost plans.</a:t>
            </a:r>
          </a:p>
          <a:p>
            <a:pPr defTabSz="914383">
              <a:defRPr/>
            </a:pPr>
            <a:r>
              <a:rPr lang="en-US" dirty="0"/>
              <a:t>Reserves - programs supported by other revenues must retain enough ending fund balance to meet cash flow and contingency needs and accommodate any statewide increases in salaries, benefits and assessments in </a:t>
            </a:r>
            <a:r>
              <a:rPr lang="en-US" dirty="0" err="1"/>
              <a:t>Gov</a:t>
            </a:r>
            <a:r>
              <a:rPr lang="en-US" dirty="0"/>
              <a:t> Rec Budget.  Only be used to cover unanticipated expenditures, one-time expenditures, economic downturns impacts and gaps in cash flow due to timing.  Should be limited to between 30 and 60 days of operating expenditures depending on volatility.  Excess reserves may indicate the need for a revenue reduction.</a:t>
            </a:r>
          </a:p>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57</a:t>
            </a:fld>
            <a:endParaRPr lang="en-US" dirty="0"/>
          </a:p>
        </p:txBody>
      </p:sp>
    </p:spTree>
    <p:extLst>
      <p:ext uri="{BB962C8B-B14F-4D97-AF65-F5344CB8AC3E}">
        <p14:creationId xmlns:p14="http://schemas.microsoft.com/office/powerpoint/2010/main" val="2738593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In order to understand the entire universe of the funding of state government, the Budget Division created the statewide fee database.  Agencies have provided information on every fee they administer and deposit into their budget accounts,</a:t>
            </a:r>
            <a:r>
              <a:rPr lang="en-US" baseline="0" dirty="0"/>
              <a:t> </a:t>
            </a:r>
            <a:r>
              <a:rPr lang="en-US" dirty="0"/>
              <a:t>including information about the statutory authority for the fee as well as the amount collected.  We now have three fiscal years worth of data on state fees which</a:t>
            </a:r>
            <a:r>
              <a:rPr lang="en-US" baseline="0" dirty="0"/>
              <a:t> should be used to project fee revenues for the upcoming biennium.  </a:t>
            </a:r>
            <a:r>
              <a:rPr lang="en-US" dirty="0"/>
              <a:t>The Budget Division will be reviewing the fee database</a:t>
            </a:r>
            <a:r>
              <a:rPr lang="en-US" baseline="0" dirty="0"/>
              <a:t> for the reasonableness of fee projections, and significant changes need to be discussed and documented in the Agency Request budget submission. </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58</a:t>
            </a:fld>
            <a:endParaRPr lang="en-US" dirty="0"/>
          </a:p>
        </p:txBody>
      </p:sp>
    </p:spTree>
    <p:extLst>
      <p:ext uri="{BB962C8B-B14F-4D97-AF65-F5344CB8AC3E}">
        <p14:creationId xmlns:p14="http://schemas.microsoft.com/office/powerpoint/2010/main" val="2738593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 rev should only include receipts generated and collected directly from the fed govt.  Fed funds </a:t>
            </a:r>
            <a:r>
              <a:rPr lang="en-US" dirty="0" err="1"/>
              <a:t>recd</a:t>
            </a:r>
            <a:r>
              <a:rPr lang="en-US" dirty="0"/>
              <a:t> from another agency s/b shown as “Transfer In” revenue.</a:t>
            </a:r>
          </a:p>
          <a:p>
            <a:endParaRPr lang="en-US" dirty="0"/>
          </a:p>
          <a:p>
            <a:r>
              <a:rPr lang="en-US" dirty="0"/>
              <a:t>S/ not be consolidated into 1 line but reported separately in detail by grant award, including the </a:t>
            </a:r>
            <a:r>
              <a:rPr lang="en-US" dirty="0" err="1"/>
              <a:t>ident</a:t>
            </a:r>
            <a:r>
              <a:rPr lang="en-US" dirty="0"/>
              <a:t> of source (e.g. federal agency), grant name, rev acct code and amt.</a:t>
            </a:r>
          </a:p>
          <a:p>
            <a:endParaRPr lang="en-US" dirty="0"/>
          </a:p>
          <a:p>
            <a:r>
              <a:rPr lang="en-US" dirty="0"/>
              <a:t>Recurring federal grants should be included in the Agency Request Budget, including expenditures and positions associated with those grants and include any projected federal cost recovery under the agency’s approved indirect cost plan.</a:t>
            </a:r>
          </a:p>
          <a:p>
            <a:endParaRPr lang="en-US" dirty="0"/>
          </a:p>
          <a:p>
            <a:r>
              <a:rPr lang="en-US" dirty="0"/>
              <a:t>Base federal revenues must be adjusted to cover base salary costs for positions funded by the grant with other adjustments in </a:t>
            </a:r>
            <a:r>
              <a:rPr lang="en-US" dirty="0" err="1"/>
              <a:t>adj</a:t>
            </a:r>
            <a:r>
              <a:rPr lang="en-US" dirty="0"/>
              <a:t> base.  </a:t>
            </a:r>
          </a:p>
          <a:p>
            <a:r>
              <a:rPr lang="en-US" dirty="0"/>
              <a:t> </a:t>
            </a:r>
          </a:p>
          <a:p>
            <a:r>
              <a:rPr lang="en-US" dirty="0"/>
              <a:t>Federal revenue in Agency </a:t>
            </a:r>
            <a:r>
              <a:rPr lang="en-US" dirty="0" err="1"/>
              <a:t>Req</a:t>
            </a:r>
            <a:r>
              <a:rPr lang="en-US" dirty="0"/>
              <a:t> should present the most accurate projections of federal funding available for the biennium.  Federal funds are often available on fed FY and may be available for multiple state/federal FYs.  Documentation, including the Notice of Grant Award , must be provided to substantiate increase/decrease to the grant award.  Agencies should provide detailed calculations projecting the c/f of unspent authorizations in order to substantiate projected fed rev in the Ag </a:t>
            </a:r>
            <a:r>
              <a:rPr lang="en-US" dirty="0" err="1"/>
              <a:t>Req</a:t>
            </a:r>
            <a:r>
              <a:rPr lang="en-US" dirty="0"/>
              <a:t> above/below the projected grant award for each FY, including a recon to </a:t>
            </a:r>
            <a:r>
              <a:rPr lang="en-US" dirty="0" err="1"/>
              <a:t>proj</a:t>
            </a:r>
            <a:r>
              <a:rPr lang="en-US" dirty="0"/>
              <a:t> grant award amount.</a:t>
            </a:r>
          </a:p>
          <a:p>
            <a:endParaRPr lang="en-US" dirty="0"/>
          </a:p>
          <a:p>
            <a:r>
              <a:rPr lang="en-US" dirty="0"/>
              <a:t>Most fed funds are on a reimbursement basis - no beginning or ending </a:t>
            </a:r>
            <a:r>
              <a:rPr lang="en-US" dirty="0" err="1"/>
              <a:t>bal</a:t>
            </a:r>
            <a:r>
              <a:rPr lang="en-US" dirty="0"/>
              <a:t>; exceptions.</a:t>
            </a:r>
          </a:p>
        </p:txBody>
      </p:sp>
      <p:sp>
        <p:nvSpPr>
          <p:cNvPr id="4" name="Slide Number Placeholder 3"/>
          <p:cNvSpPr>
            <a:spLocks noGrp="1"/>
          </p:cNvSpPr>
          <p:nvPr>
            <p:ph type="sldNum" sz="quarter" idx="10"/>
          </p:nvPr>
        </p:nvSpPr>
        <p:spPr/>
        <p:txBody>
          <a:bodyPr/>
          <a:lstStyle/>
          <a:p>
            <a:fld id="{A46F2578-53A6-4AA3-A9BA-8DE810B76A9B}" type="slidenum">
              <a:rPr lang="en-US" smtClean="0"/>
              <a:t>59</a:t>
            </a:fld>
            <a:endParaRPr lang="en-US" dirty="0"/>
          </a:p>
        </p:txBody>
      </p:sp>
    </p:spTree>
    <p:extLst>
      <p:ext uri="{BB962C8B-B14F-4D97-AF65-F5344CB8AC3E}">
        <p14:creationId xmlns:p14="http://schemas.microsoft.com/office/powerpoint/2010/main" val="273859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enhancement units submitted by agencies for consideration in the upcoming budget cycle will need to align with one or more of the Initiatives identified by the Governor in </a:t>
            </a:r>
            <a:r>
              <a:rPr lang="en-US" dirty="0"/>
              <a:t>the Strategic Plan</a:t>
            </a:r>
            <a:r>
              <a:rPr lang="en-US" baseline="0" dirty="0"/>
              <a:t>.  A</a:t>
            </a:r>
            <a:r>
              <a:rPr lang="en-US" sz="1200" kern="1200" dirty="0">
                <a:solidFill>
                  <a:schemeClr val="tx1"/>
                </a:solidFill>
                <a:effectLst/>
                <a:latin typeface="+mn-lt"/>
                <a:ea typeface="+mn-ea"/>
                <a:cs typeface="+mn-cs"/>
              </a:rPr>
              <a:t>gencies must clearly outline how the enhancement will advance the State’s performance relative to the priority and related goal(s).  The enhancement narrative must include how the additional investment will incrementally improve annual targets for each applicable existing agency Performance Measure or identify what benchmark will be used for any newly proposed Performance Measure should the enhancement be enacted.  If circumstances change or information arises late in the process which would affect the Agency Request Budget, revisions will be considered for inclusion in the final Governor Recommends Budget.</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a:t>
            </a:fld>
            <a:endParaRPr lang="en-US" dirty="0"/>
          </a:p>
        </p:txBody>
      </p:sp>
    </p:spTree>
    <p:extLst>
      <p:ext uri="{BB962C8B-B14F-4D97-AF65-F5344CB8AC3E}">
        <p14:creationId xmlns:p14="http://schemas.microsoft.com/office/powerpoint/2010/main" val="11488689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t>
            </a:r>
            <a:r>
              <a:rPr lang="en-US" dirty="0" err="1"/>
              <a:t>govt</a:t>
            </a:r>
            <a:r>
              <a:rPr lang="en-US" dirty="0"/>
              <a:t> provides significant funds to the State for </a:t>
            </a:r>
            <a:r>
              <a:rPr lang="en-US" dirty="0" err="1"/>
              <a:t>svcs</a:t>
            </a:r>
            <a:r>
              <a:rPr lang="en-US" dirty="0"/>
              <a:t> to our citizens.  For certain fed grants, the State must provide a %age of the total program cost, known as a Match Requirement.  In some instances, agencies obtain the Match third parties.  Agencies must document Match Requirements for federal </a:t>
            </a:r>
            <a:r>
              <a:rPr lang="en-US" dirty="0" err="1"/>
              <a:t>oper</a:t>
            </a:r>
            <a:r>
              <a:rPr lang="en-US" dirty="0"/>
              <a:t>/capital grants including the following as part of their budget submittal:</a:t>
            </a:r>
          </a:p>
          <a:p>
            <a:pPr lvl="1"/>
            <a:r>
              <a:rPr lang="en-US" dirty="0"/>
              <a:t>Grant Name and Fed Catalog of Federal Domestic Assistance (CFDA) #;</a:t>
            </a:r>
          </a:p>
          <a:p>
            <a:pPr lvl="1"/>
            <a:r>
              <a:rPr lang="en-US" dirty="0"/>
              <a:t>Grant </a:t>
            </a:r>
            <a:r>
              <a:rPr lang="en-US" dirty="0" err="1"/>
              <a:t>amt</a:t>
            </a:r>
            <a:r>
              <a:rPr lang="en-US" dirty="0"/>
              <a:t> awarded and match funds required by state FY for term of grant;</a:t>
            </a:r>
          </a:p>
          <a:p>
            <a:pPr lvl="1"/>
            <a:r>
              <a:rPr lang="en-US" dirty="0"/>
              <a:t>Source of match funds (appropriations,</a:t>
            </a:r>
            <a:r>
              <a:rPr lang="en-US" baseline="0" dirty="0"/>
              <a:t> third party, in-kind, </a:t>
            </a:r>
            <a:r>
              <a:rPr lang="en-US" baseline="0" dirty="0" err="1"/>
              <a:t>etc</a:t>
            </a:r>
            <a:r>
              <a:rPr lang="en-US" baseline="0" dirty="0"/>
              <a:t>)</a:t>
            </a:r>
            <a:r>
              <a:rPr lang="en-US" dirty="0"/>
              <a:t>; and</a:t>
            </a:r>
          </a:p>
          <a:p>
            <a:pPr lvl="1"/>
            <a:r>
              <a:rPr lang="en-US" dirty="0"/>
              <a:t>The impact of not appropriating the match requirement</a:t>
            </a:r>
          </a:p>
          <a:p>
            <a:endParaRPr lang="en-US" dirty="0"/>
          </a:p>
          <a:p>
            <a:r>
              <a:rPr lang="en-US" dirty="0"/>
              <a:t>Budget Division staff spent a significant amount of time documenting match</a:t>
            </a:r>
            <a:r>
              <a:rPr lang="en-US" baseline="0" dirty="0"/>
              <a:t> requirements for state agencies after the 2017 legislative session ended.  There is a new Match Form that needs to be submitted for each grant, even if it is to document there is no match requirement for that particular grant.  What we found during the process was that the NOGA was not always correct.</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60</a:t>
            </a:fld>
            <a:endParaRPr lang="en-US" dirty="0"/>
          </a:p>
        </p:txBody>
      </p:sp>
    </p:spTree>
    <p:extLst>
      <p:ext uri="{BB962C8B-B14F-4D97-AF65-F5344CB8AC3E}">
        <p14:creationId xmlns:p14="http://schemas.microsoft.com/office/powerpoint/2010/main" val="2841088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or in place of Match Requirements, some federal grants require recipients to maintain their level of state and/or local expenditures, known as the MOE requirement.  If a recipient fails to meet the required level of financial commitment, the federal government may rescind funds promised to the state.  Agencies must maintain documentation necessary to show the federal government the State is complying with the required level of financial commitment.  Budget Division staff also documented MOE</a:t>
            </a:r>
            <a:r>
              <a:rPr lang="en-US" baseline="0" dirty="0"/>
              <a:t> requirements for state agencies in the interim.  There is a new MOE Form that needs to be submitted for each grant, even if it is to document there is no requirement for that particular grant.  </a:t>
            </a:r>
            <a:r>
              <a:rPr lang="en-US" dirty="0"/>
              <a:t>Agencies must include assumptions/calculations for meeting required MOE levels for current/upcoming biennium in their budget submittal.  Since state and fed FYs are not aligned, MOE </a:t>
            </a:r>
            <a:r>
              <a:rPr lang="en-US" dirty="0" err="1"/>
              <a:t>calcs</a:t>
            </a:r>
            <a:r>
              <a:rPr lang="en-US" dirty="0"/>
              <a:t> can change and agencies may be required to update MOE documentation, assumptions and </a:t>
            </a:r>
            <a:r>
              <a:rPr lang="en-US" dirty="0" err="1"/>
              <a:t>calcs</a:t>
            </a:r>
            <a:r>
              <a:rPr lang="en-US" dirty="0"/>
              <a:t>.</a:t>
            </a:r>
          </a:p>
          <a:p>
            <a:pPr defTabSz="914383">
              <a:defRPr/>
            </a:pPr>
            <a:r>
              <a:rPr lang="en-US" dirty="0"/>
              <a:t>Used to allocate central</a:t>
            </a:r>
            <a:r>
              <a:rPr lang="en-US" baseline="0" dirty="0"/>
              <a:t> </a:t>
            </a:r>
            <a:r>
              <a:rPr lang="en-US" dirty="0"/>
              <a:t>costs within their department and result in amounts being transferred between budget accounts to cover costs in the receiving budget account such as the costs of a centralized accounting unit or a Director’s Office.  IDC plans must be approved by a Federal Cognizant Agency and agencies must include a copy of their federal authorization document which includes the approved rate with their budget request or when received.</a:t>
            </a:r>
          </a:p>
          <a:p>
            <a:r>
              <a:rPr lang="en-US" dirty="0"/>
              <a:t>Agencies must insure costs incurred in receiving budget are covered by revenues derived from contributing budgets and include allocation methodology, assumptions and </a:t>
            </a:r>
            <a:r>
              <a:rPr lang="en-US" dirty="0" err="1"/>
              <a:t>calcs</a:t>
            </a:r>
            <a:r>
              <a:rPr lang="en-US" dirty="0"/>
              <a:t>.  </a:t>
            </a:r>
            <a:r>
              <a:rPr lang="en-US" dirty="0" err="1"/>
              <a:t>Maint</a:t>
            </a:r>
            <a:r>
              <a:rPr lang="en-US" dirty="0"/>
              <a:t>/Enhance in the receiving budget must have corresponding </a:t>
            </a:r>
            <a:r>
              <a:rPr lang="en-US" dirty="0" err="1"/>
              <a:t>dec</a:t>
            </a:r>
            <a:r>
              <a:rPr lang="en-US" dirty="0"/>
              <a:t> units in contributing budgets.  CAPs should not be used to bill other agencies for </a:t>
            </a:r>
            <a:r>
              <a:rPr lang="en-US" dirty="0" err="1"/>
              <a:t>svcs</a:t>
            </a:r>
            <a:r>
              <a:rPr lang="en-US" dirty="0"/>
              <a:t>.</a:t>
            </a:r>
          </a:p>
        </p:txBody>
      </p:sp>
      <p:sp>
        <p:nvSpPr>
          <p:cNvPr id="4" name="Slide Number Placeholder 3"/>
          <p:cNvSpPr>
            <a:spLocks noGrp="1"/>
          </p:cNvSpPr>
          <p:nvPr>
            <p:ph type="sldNum" sz="quarter" idx="10"/>
          </p:nvPr>
        </p:nvSpPr>
        <p:spPr/>
        <p:txBody>
          <a:bodyPr/>
          <a:lstStyle/>
          <a:p>
            <a:fld id="{A46F2578-53A6-4AA3-A9BA-8DE810B76A9B}" type="slidenum">
              <a:rPr lang="en-US" smtClean="0"/>
              <a:t>61</a:t>
            </a:fld>
            <a:endParaRPr lang="en-US" dirty="0"/>
          </a:p>
        </p:txBody>
      </p:sp>
    </p:spTree>
    <p:extLst>
      <p:ext uri="{BB962C8B-B14F-4D97-AF65-F5344CB8AC3E}">
        <p14:creationId xmlns:p14="http://schemas.microsoft.com/office/powerpoint/2010/main" val="28410880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for a performance based budgeting methodology is to identify the services the state provides and to measure the effectiveness and efficiency of delivering the outcomes.  Put simply, the goal of performance budgeting is to answer the question “Are we getting what we need in exchange for the resources we are expending to get it?”  We heard earlier about the strategic framework and how the budget, policy and strategic planning processes are interwoven.  </a:t>
            </a:r>
          </a:p>
        </p:txBody>
      </p:sp>
      <p:sp>
        <p:nvSpPr>
          <p:cNvPr id="4" name="Slide Number Placeholder 3"/>
          <p:cNvSpPr>
            <a:spLocks noGrp="1"/>
          </p:cNvSpPr>
          <p:nvPr>
            <p:ph type="sldNum" sz="quarter" idx="10"/>
          </p:nvPr>
        </p:nvSpPr>
        <p:spPr/>
        <p:txBody>
          <a:bodyPr/>
          <a:lstStyle/>
          <a:p>
            <a:fld id="{A46F2578-53A6-4AA3-A9BA-8DE810B76A9B}" type="slidenum">
              <a:rPr lang="en-US" smtClean="0"/>
              <a:t>62</a:t>
            </a:fld>
            <a:endParaRPr lang="en-US" dirty="0"/>
          </a:p>
        </p:txBody>
      </p:sp>
    </p:spTree>
    <p:extLst>
      <p:ext uri="{BB962C8B-B14F-4D97-AF65-F5344CB8AC3E}">
        <p14:creationId xmlns:p14="http://schemas.microsoft.com/office/powerpoint/2010/main" val="25819549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required in the past, agencies are required to map line item expenditures in each budget account to the revenue source used to pay for those expenditures. The functionality for mapping expenditures to revenues by position, category and object code either as a percentage or fixed amount has not significantly changed. </a:t>
            </a:r>
          </a:p>
          <a:p>
            <a:endParaRPr lang="en-US" dirty="0"/>
          </a:p>
          <a:p>
            <a:r>
              <a:rPr lang="en-US" dirty="0"/>
              <a:t>After mapping expenditures to revenues, agencies will map the individual revenues to one or more of the predefined Activities based on the approximate percentage of the revenue expended for that activity.  The mapping of Activities to Mission Driven Goals and Core Functions will be done automatically based on a predetermined structure allowing the Budget Division to generate reports which roll-up expenditures and revenues to the Activity, Mission Driven Goal and Core Function levels providing an alternative view of the State’s budget for the public to see where resources are directed.  This</a:t>
            </a:r>
            <a:r>
              <a:rPr lang="en-US" baseline="0" dirty="0"/>
              <a:t> has not changed from what was introduced last biennium.  If agencies need to revise their mapping or add a new activity, they should contact their Budget Officer.</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63</a:t>
            </a:fld>
            <a:endParaRPr lang="en-US" dirty="0"/>
          </a:p>
        </p:txBody>
      </p:sp>
    </p:spTree>
    <p:extLst>
      <p:ext uri="{BB962C8B-B14F-4D97-AF65-F5344CB8AC3E}">
        <p14:creationId xmlns:p14="http://schemas.microsoft.com/office/powerpoint/2010/main" val="27188620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Performance measurement facilitates accountability and provides an opportunity to identify programs that work and those in need of improvement or elimination.  They are intended to answer the question: “Are we making progress toward achieving our targeted results?”  A credible answer must be backed by evidence in the form of Performance Measures which provide data on how the program is operated, how well the customers are served and whether the program is achieving its intended outcome.  Analyzing the performance of an Activity is important to assess whether the investment has proven worth the cost and whether performance can be improved or a different strategy could better contribute toward achieving the desired statewide result.  Agencies should use performance data to target low-performing programs for elimination and to redirect funding to programs with a higher return on the State’s investment.</a:t>
            </a:r>
          </a:p>
          <a:p>
            <a:pPr defTabSz="914383">
              <a:defRPr/>
            </a:pPr>
            <a:endParaRPr lang="en-US" dirty="0"/>
          </a:p>
          <a:p>
            <a:pPr defTabSz="914383">
              <a:defRPr/>
            </a:pPr>
            <a:r>
              <a:rPr lang="en-US" dirty="0"/>
              <a:t>Such as that provided to a federal agency in support of a grant.</a:t>
            </a:r>
          </a:p>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64</a:t>
            </a:fld>
            <a:endParaRPr lang="en-US" dirty="0"/>
          </a:p>
        </p:txBody>
      </p:sp>
    </p:spTree>
    <p:extLst>
      <p:ext uri="{BB962C8B-B14F-4D97-AF65-F5344CB8AC3E}">
        <p14:creationId xmlns:p14="http://schemas.microsoft.com/office/powerpoint/2010/main" val="1558314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be at the Activity level and not all budget accounts will have separate indicators.  </a:t>
            </a:r>
          </a:p>
          <a:p>
            <a:endParaRPr lang="en-US" dirty="0"/>
          </a:p>
          <a:p>
            <a:r>
              <a:rPr lang="en-US" dirty="0"/>
              <a:t>While each Activity must have at least one Performance Measure, there is no right or wrong number of Performance Measures as long as the measures provide the full story of the operations and value of the Activity .  An agency may also have several Activities targeted toward achieving the same outcome and should identify the link of those Activities to the Performance Measure.  </a:t>
            </a:r>
          </a:p>
          <a:p>
            <a:endParaRPr lang="en-US" dirty="0"/>
          </a:p>
          <a:p>
            <a:r>
              <a:rPr lang="en-US" dirty="0"/>
              <a:t>If an agency and the Budget Division agree it is not possible to identify an appropriate quantitative Performance Measure for an Activity, the agency must submit a narrative description of the intended outcome for the Activity .</a:t>
            </a:r>
          </a:p>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65</a:t>
            </a:fld>
            <a:endParaRPr lang="en-US" dirty="0"/>
          </a:p>
        </p:txBody>
      </p:sp>
    </p:spTree>
    <p:extLst>
      <p:ext uri="{BB962C8B-B14F-4D97-AF65-F5344CB8AC3E}">
        <p14:creationId xmlns:p14="http://schemas.microsoft.com/office/powerpoint/2010/main" val="1558314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If an agency submits an enhancement decision unit, whether to add a new program or increase or reduce funding for an existing program, it must include Performance Measure data in the decision unit to clearly indicate the change in performance expected from the investment if the decision unit if it is approved.</a:t>
            </a:r>
          </a:p>
          <a:p>
            <a:pPr defTabSz="914383">
              <a:defRPr/>
            </a:pPr>
            <a:endParaRPr lang="en-US" dirty="0"/>
          </a:p>
          <a:p>
            <a:pPr defTabSz="914383">
              <a:defRPr/>
            </a:pPr>
            <a:r>
              <a:rPr lang="en-US" dirty="0"/>
              <a:t>Proposed Performance Measures should be included in the narrative for the decision unit or as an attachment to the decision unit description (or included in the Business Plan if one is being submitted), and should clearly indicate what is being measured, how the measurement is being calculated and what will happen if the program does not meet its proposed metrics.</a:t>
            </a:r>
          </a:p>
          <a:p>
            <a:pPr defTabSz="914383">
              <a:defRPr/>
            </a:pPr>
            <a:endParaRPr lang="en-US" dirty="0"/>
          </a:p>
          <a:p>
            <a:pPr defTabSz="914383">
              <a:defRPr/>
            </a:pPr>
            <a:r>
              <a:rPr lang="en-US" dirty="0"/>
              <a:t>Performance Measure data provided by agencies must be valid and accurate with any data limitations clearly noted. If the decision unit is expected to support a performance change for which a Performance Measure would not be relevant, the expected outcome of funding the investment should be described, and if possible quantified, in the decision unit narrative.</a:t>
            </a:r>
          </a:p>
          <a:p>
            <a:pPr defTabSz="914383">
              <a:defRPr/>
            </a:pPr>
            <a:endParaRPr lang="en-US" dirty="0"/>
          </a:p>
          <a:p>
            <a:pPr marL="0" marR="0" indent="0" algn="l" defTabSz="9143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66</a:t>
            </a:fld>
            <a:endParaRPr lang="en-US" dirty="0"/>
          </a:p>
        </p:txBody>
      </p:sp>
    </p:spTree>
    <p:extLst>
      <p:ext uri="{BB962C8B-B14F-4D97-AF65-F5344CB8AC3E}">
        <p14:creationId xmlns:p14="http://schemas.microsoft.com/office/powerpoint/2010/main" val="1558314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strategic plan is beneficial for developing the Agency Request Budget and mapping the budget to specified goals.  Previously, agencies were not required to have strategic plans, but</a:t>
            </a:r>
            <a:r>
              <a:rPr lang="en-US" baseline="0" dirty="0"/>
              <a:t> </a:t>
            </a:r>
            <a:r>
              <a:rPr lang="en-US" dirty="0"/>
              <a:t>their importance as a foundation for the Agency Request Budget and their usefulness in focusing the state’s limited resources underlies their importance.  Agencies were supposed to create or update their strategic plans, if they had not been updated in more than five years, prior to July 1, 2017.  Agencies should include their strategic</a:t>
            </a:r>
            <a:r>
              <a:rPr lang="en-US" baseline="0" dirty="0"/>
              <a:t> plan with the agency request budget, and th</a:t>
            </a:r>
            <a:r>
              <a:rPr lang="en-US" dirty="0"/>
              <a:t>e Agency Request Budget must tie to the agency’s mission statement as well as one or more of the Governor’s Mission Driven Goals.  As used for strategic plans only, agency means department, division, board or commission. </a:t>
            </a:r>
          </a:p>
          <a:p>
            <a:endParaRPr lang="en-US" dirty="0"/>
          </a:p>
          <a:p>
            <a:r>
              <a:rPr lang="en-US" dirty="0"/>
              <a:t>The current service level is defined as the cost to continue the </a:t>
            </a:r>
            <a:r>
              <a:rPr lang="en-US" u="sng" dirty="0"/>
              <a:t>existing</a:t>
            </a:r>
            <a:r>
              <a:rPr lang="en-US" dirty="0"/>
              <a:t> legislatively approved program into the next biennium.  To the extent funding is available, agencies should build budgets based on the current service level for each program, as adjusted for any phased-in changes made during the current biennium as well as statewide inflation, any agency specific inflation and any pre-approved caseload growth.  If funding is not available to maintain the current service level, agencies must reduce expenditures to accommodate available funding, including programs funded by federal/ other revenues where the revenues are projected to be insufficient to maintain the current service level or where federal funding for a program has been reduced.  Agencies proposing to increase the current service level must do so by including the request in an enhancement decision unit.</a:t>
            </a:r>
          </a:p>
        </p:txBody>
      </p:sp>
      <p:sp>
        <p:nvSpPr>
          <p:cNvPr id="4" name="Slide Number Placeholder 3"/>
          <p:cNvSpPr>
            <a:spLocks noGrp="1"/>
          </p:cNvSpPr>
          <p:nvPr>
            <p:ph type="sldNum" sz="quarter" idx="10"/>
          </p:nvPr>
        </p:nvSpPr>
        <p:spPr/>
        <p:txBody>
          <a:bodyPr/>
          <a:lstStyle/>
          <a:p>
            <a:fld id="{A46F2578-53A6-4AA3-A9BA-8DE810B76A9B}" type="slidenum">
              <a:rPr lang="en-US" smtClean="0"/>
              <a:t>67</a:t>
            </a:fld>
            <a:endParaRPr lang="en-US" dirty="0"/>
          </a:p>
        </p:txBody>
      </p:sp>
    </p:spTree>
    <p:extLst>
      <p:ext uri="{BB962C8B-B14F-4D97-AF65-F5344CB8AC3E}">
        <p14:creationId xmlns:p14="http://schemas.microsoft.com/office/powerpoint/2010/main" val="631705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still saw instances last biennium of agency staff working up to the deadline and considering their submission complete when NEBS was closed to additional entry regardless of the actual completeness of the work product.  As a reminder,</a:t>
            </a:r>
            <a:r>
              <a:rPr lang="en-US" baseline="0" dirty="0"/>
              <a:t> agency heads are responsible for insuring their </a:t>
            </a:r>
            <a:r>
              <a:rPr lang="en-US" dirty="0"/>
              <a:t>Agency Request Budgets are completed</a:t>
            </a:r>
            <a:r>
              <a:rPr lang="en-US" baseline="0" dirty="0"/>
              <a:t> by August 31</a:t>
            </a:r>
            <a:r>
              <a:rPr lang="en-US" baseline="30000" dirty="0"/>
              <a:t>st</a:t>
            </a:r>
            <a:r>
              <a:rPr lang="en-US" baseline="0" dirty="0"/>
              <a:t>.  T</a:t>
            </a:r>
            <a:r>
              <a:rPr lang="en-US" dirty="0"/>
              <a:t>he Budget Submission Certification Letter will once again be required.  The template is available on the Budget Division website and identifies the specific required elements which the signer will certify have been completed and submitted in accordance with the State Budget Act.</a:t>
            </a:r>
          </a:p>
          <a:p>
            <a:endParaRPr lang="en-US" dirty="0"/>
          </a:p>
          <a:p>
            <a:r>
              <a:rPr lang="en-US" dirty="0"/>
              <a:t>One letter will be submitted for each agency and must be signed by the director or, if the agency is headed by a board or commission, the board or commission chairman.</a:t>
            </a:r>
          </a:p>
          <a:p>
            <a:endParaRPr lang="en-US" dirty="0"/>
          </a:p>
          <a:p>
            <a:r>
              <a:rPr lang="en-US" dirty="0"/>
              <a:t>Agencies will be required to provide copies of their proposed organization chart reflecting their Agency Request Budget including any programs or positions proposed to be added, eliminated or changed as part of the request.  An organizational chart will be submitted for each agency showing:  Programs, activities and organizations in the agency; and the FTE positions in the agency.</a:t>
            </a:r>
          </a:p>
          <a:p>
            <a:endParaRPr lang="en-US" dirty="0"/>
          </a:p>
          <a:p>
            <a:pPr lvl="0"/>
            <a:r>
              <a:rPr lang="en-US" dirty="0"/>
              <a:t>Org charts should highlight programs or positions added, changed or eliminated during the upcoming biennium; as well</a:t>
            </a:r>
            <a:r>
              <a:rPr lang="en-US" baseline="0" dirty="0"/>
              <a:t> as </a:t>
            </a:r>
            <a:r>
              <a:rPr lang="en-US" dirty="0"/>
              <a:t>identify boards/commissions overseen, administered, supported by agency.</a:t>
            </a:r>
          </a:p>
        </p:txBody>
      </p:sp>
      <p:sp>
        <p:nvSpPr>
          <p:cNvPr id="4" name="Slide Number Placeholder 3"/>
          <p:cNvSpPr>
            <a:spLocks noGrp="1"/>
          </p:cNvSpPr>
          <p:nvPr>
            <p:ph type="sldNum" sz="quarter" idx="10"/>
          </p:nvPr>
        </p:nvSpPr>
        <p:spPr/>
        <p:txBody>
          <a:bodyPr/>
          <a:lstStyle/>
          <a:p>
            <a:fld id="{A46F2578-53A6-4AA3-A9BA-8DE810B76A9B}" type="slidenum">
              <a:rPr lang="en-US" smtClean="0"/>
              <a:t>68</a:t>
            </a:fld>
            <a:endParaRPr lang="en-US" dirty="0"/>
          </a:p>
        </p:txBody>
      </p:sp>
    </p:spTree>
    <p:extLst>
      <p:ext uri="{BB962C8B-B14F-4D97-AF65-F5344CB8AC3E}">
        <p14:creationId xmlns:p14="http://schemas.microsoft.com/office/powerpoint/2010/main" val="7160677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Prior to requesting additional resources, agencies are expected to identify ways to fund needs internally through a reallocation of funds or through process improvements. These efforts allow state agencies to communicate to the Governor, Legislature and citizens what is already being done to get the most out of existing resources and better prepare agencies for their legislative budget hearings.</a:t>
            </a:r>
          </a:p>
          <a:p>
            <a:pPr defTabSz="914383">
              <a:defRPr/>
            </a:pPr>
            <a:endParaRPr lang="en-US" dirty="0"/>
          </a:p>
          <a:p>
            <a:pPr defTabSz="914383">
              <a:defRPr/>
            </a:pPr>
            <a:r>
              <a:rPr lang="en-US" dirty="0"/>
              <a:t>The best budget proposals are persuasive not only at the agency level, but also in the broader statewide context, and those making the strongest case will be ones which discuss the value and benefits they deliver to achieve positive statewide outcomes for Nevada citizens.</a:t>
            </a:r>
          </a:p>
        </p:txBody>
      </p:sp>
      <p:sp>
        <p:nvSpPr>
          <p:cNvPr id="4" name="Slide Number Placeholder 3"/>
          <p:cNvSpPr>
            <a:spLocks noGrp="1"/>
          </p:cNvSpPr>
          <p:nvPr>
            <p:ph type="sldNum" sz="quarter" idx="10"/>
          </p:nvPr>
        </p:nvSpPr>
        <p:spPr/>
        <p:txBody>
          <a:bodyPr/>
          <a:lstStyle/>
          <a:p>
            <a:fld id="{A46F2578-53A6-4AA3-A9BA-8DE810B76A9B}" type="slidenum">
              <a:rPr lang="en-US" smtClean="0"/>
              <a:t>69</a:t>
            </a:fld>
            <a:endParaRPr lang="en-US" dirty="0"/>
          </a:p>
        </p:txBody>
      </p:sp>
    </p:spTree>
    <p:extLst>
      <p:ext uri="{BB962C8B-B14F-4D97-AF65-F5344CB8AC3E}">
        <p14:creationId xmlns:p14="http://schemas.microsoft.com/office/powerpoint/2010/main" val="389498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7</a:t>
            </a:fld>
            <a:endParaRPr lang="en-US" dirty="0"/>
          </a:p>
        </p:txBody>
      </p:sp>
    </p:spTree>
    <p:extLst>
      <p:ext uri="{BB962C8B-B14F-4D97-AF65-F5344CB8AC3E}">
        <p14:creationId xmlns:p14="http://schemas.microsoft.com/office/powerpoint/2010/main" val="4101966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state systems and processes have room for improvement, and any enhancement requests should outline agency efforts taken and/or plans to find additional capacity.  </a:t>
            </a:r>
          </a:p>
          <a:p>
            <a:endParaRPr lang="en-US" dirty="0"/>
          </a:p>
          <a:p>
            <a:r>
              <a:rPr lang="en-US" dirty="0"/>
              <a:t>Agencies are encouraged to focus on improving agency performance through innovation by using an evidence-based practice and/or a business case approach for new funding requests.  </a:t>
            </a:r>
          </a:p>
          <a:p>
            <a:endParaRPr lang="en-US" dirty="0"/>
          </a:p>
          <a:p>
            <a:r>
              <a:rPr lang="en-US" dirty="0"/>
              <a:t>Enhancements must also include a rigorous evaluation plan along with Performance Measures to determine if the investment of new dollars does result in the intended outcomes.</a:t>
            </a:r>
          </a:p>
          <a:p>
            <a:endParaRPr lang="en-US" dirty="0"/>
          </a:p>
          <a:p>
            <a:r>
              <a:rPr lang="en-US" dirty="0"/>
              <a:t>One change from the prior budget instructions is the handling of enhancement requests.  Due</a:t>
            </a:r>
            <a:r>
              <a:rPr lang="en-US" baseline="0" dirty="0"/>
              <a:t> to the transition to a new Governor in 2019, we will not be using the enhancement concept request approach used last biennium.  While there still may be some formal requests for agencies to include certain items in their agency request, most enhancements will be put into a separate version in NEBS called the Items for Special Consideration version.  Conversations between the agencies and the Governor’s Office will ultimately determine which items are appropriate for inclusion in the agencies’ requested budgets.</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70</a:t>
            </a:fld>
            <a:endParaRPr lang="en-US" dirty="0"/>
          </a:p>
        </p:txBody>
      </p:sp>
    </p:spTree>
    <p:extLst>
      <p:ext uri="{BB962C8B-B14F-4D97-AF65-F5344CB8AC3E}">
        <p14:creationId xmlns:p14="http://schemas.microsoft.com/office/powerpoint/2010/main" val="38949865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Division has finalized</a:t>
            </a:r>
            <a:r>
              <a:rPr lang="en-US" baseline="0" dirty="0"/>
              <a:t> the budget caps by agency and will be available on the Budget Division website.  The limits do include salary adjustment dollars to fund the Cost of Living adjustments approved by the 2017 Legislature.</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71</a:t>
            </a:fld>
            <a:endParaRPr lang="en-US" dirty="0"/>
          </a:p>
        </p:txBody>
      </p:sp>
    </p:spTree>
    <p:extLst>
      <p:ext uri="{BB962C8B-B14F-4D97-AF65-F5344CB8AC3E}">
        <p14:creationId xmlns:p14="http://schemas.microsoft.com/office/powerpoint/2010/main" val="284185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enhancements, at the approval</a:t>
            </a:r>
            <a:r>
              <a:rPr lang="en-US" baseline="0" dirty="0"/>
              <a:t> of the Governor’s Office, will be exempt from the agency request limit.</a:t>
            </a:r>
            <a:endParaRPr lang="en-US" dirty="0"/>
          </a:p>
          <a:p>
            <a:endParaRPr lang="en-US" dirty="0"/>
          </a:p>
          <a:p>
            <a:r>
              <a:rPr lang="en-US" dirty="0"/>
              <a:t>This limitation does not apply to requests supported from 100% non-General Fund, non-Highway Fund resources such as federal funds, other receipts or use of cash balances from non-reverting accounts.</a:t>
            </a:r>
          </a:p>
        </p:txBody>
      </p:sp>
      <p:sp>
        <p:nvSpPr>
          <p:cNvPr id="4" name="Slide Number Placeholder 3"/>
          <p:cNvSpPr>
            <a:spLocks noGrp="1"/>
          </p:cNvSpPr>
          <p:nvPr>
            <p:ph type="sldNum" sz="quarter" idx="10"/>
          </p:nvPr>
        </p:nvSpPr>
        <p:spPr/>
        <p:txBody>
          <a:bodyPr/>
          <a:lstStyle/>
          <a:p>
            <a:fld id="{A46F2578-53A6-4AA3-A9BA-8DE810B76A9B}" type="slidenum">
              <a:rPr lang="en-US" smtClean="0"/>
              <a:t>72</a:t>
            </a:fld>
            <a:endParaRPr lang="en-US" dirty="0"/>
          </a:p>
        </p:txBody>
      </p:sp>
    </p:spTree>
    <p:extLst>
      <p:ext uri="{BB962C8B-B14F-4D97-AF65-F5344CB8AC3E}">
        <p14:creationId xmlns:p14="http://schemas.microsoft.com/office/powerpoint/2010/main" val="26763884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sz="1200" kern="1200" dirty="0">
                <a:solidFill>
                  <a:schemeClr val="tx1"/>
                </a:solidFill>
                <a:effectLst/>
                <a:latin typeface="+mn-lt"/>
                <a:ea typeface="+mn-ea"/>
                <a:cs typeface="+mn-cs"/>
              </a:rPr>
              <a:t>As we heard</a:t>
            </a:r>
            <a:r>
              <a:rPr lang="en-US" sz="1200" kern="1200" baseline="0" dirty="0">
                <a:solidFill>
                  <a:schemeClr val="tx1"/>
                </a:solidFill>
                <a:effectLst/>
                <a:latin typeface="+mn-lt"/>
                <a:ea typeface="+mn-ea"/>
                <a:cs typeface="+mn-cs"/>
              </a:rPr>
              <a:t> earlier,</a:t>
            </a:r>
            <a:r>
              <a:rPr lang="en-US" sz="1200" kern="1200" dirty="0">
                <a:solidFill>
                  <a:schemeClr val="tx1"/>
                </a:solidFill>
                <a:effectLst/>
                <a:latin typeface="+mn-lt"/>
                <a:ea typeface="+mn-ea"/>
                <a:cs typeface="+mn-cs"/>
              </a:rPr>
              <a:t> revenue collections and projections at this time are, for the most part, expected to keep up with expected inflation, caseload and other commitments of State resources.  However, the national economic expansion period is nearing a record for duration,</a:t>
            </a:r>
            <a:r>
              <a:rPr lang="en-US" sz="1200" kern="1200" baseline="0" dirty="0">
                <a:solidFill>
                  <a:schemeClr val="tx1"/>
                </a:solidFill>
                <a:effectLst/>
                <a:latin typeface="+mn-lt"/>
                <a:ea typeface="+mn-ea"/>
                <a:cs typeface="+mn-cs"/>
              </a:rPr>
              <a:t> and w</a:t>
            </a:r>
            <a:r>
              <a:rPr lang="en-US" sz="1200" kern="1200" dirty="0">
                <a:solidFill>
                  <a:schemeClr val="tx1"/>
                </a:solidFill>
                <a:effectLst/>
                <a:latin typeface="+mn-lt"/>
                <a:ea typeface="+mn-ea"/>
                <a:cs typeface="+mn-cs"/>
              </a:rPr>
              <a:t>hile a downturn is not presently forecasted, it is fiscally prudent to plan for inevitable changes to the nation’s economic cycle.  Additionally, the State continues to confront cost pressures to address workforce compensation needs as well as demands related to continuing and emerging policy issues.  </a:t>
            </a:r>
          </a:p>
          <a:p>
            <a:pPr defTabSz="914383">
              <a:defRPr/>
            </a:pPr>
            <a:endParaRPr lang="en-US" sz="1200" kern="1200" dirty="0">
              <a:solidFill>
                <a:schemeClr val="tx1"/>
              </a:solidFill>
              <a:effectLst/>
              <a:latin typeface="+mn-lt"/>
              <a:ea typeface="+mn-ea"/>
              <a:cs typeface="+mn-cs"/>
            </a:endParaRPr>
          </a:p>
          <a:p>
            <a:pPr defTabSz="914383">
              <a:defRPr/>
            </a:pPr>
            <a:r>
              <a:rPr lang="en-US" sz="1200" kern="1200" dirty="0">
                <a:solidFill>
                  <a:schemeClr val="tx1"/>
                </a:solidFill>
                <a:effectLst/>
                <a:latin typeface="+mn-lt"/>
                <a:ea typeface="+mn-ea"/>
                <a:cs typeface="+mn-cs"/>
              </a:rPr>
              <a:t>As a result, agencies need to be creative in their approach to budgeting for the upcoming biennium and look at how the State can do things differently to manage public resources in a way that demonstrates accountability and results</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73</a:t>
            </a:fld>
            <a:endParaRPr lang="en-US" dirty="0"/>
          </a:p>
        </p:txBody>
      </p:sp>
    </p:spTree>
    <p:extLst>
      <p:ext uri="{BB962C8B-B14F-4D97-AF65-F5344CB8AC3E}">
        <p14:creationId xmlns:p14="http://schemas.microsoft.com/office/powerpoint/2010/main" val="1317556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Persuasive and executable efficiency options with demonstrable savings will be prioritized for enhancement funding or additional funding for higher priority programs.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Agencies should identify low priority or low performing activities or programs that should be reduced or discontinued as part of the efficiency option review of agency operations.  Agencies may also propose process improvements to generate efficiency savings.  Process improvements should not target reductions to constituent services unless the service level impact of the reduction is intended to reduce a lower-priority activity or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impact of implementing an efficiency option on any related Performance Measures must be considered and documented in the efficiency option decision unit narrative.  Agencies must also identify and explain the impact of the efficiency option on any other revenues, expenditures or programs (e.g., loss of matching funds), and must discuss the reduction options with any other affected agency.</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not a set dollar or percentage target amount for efficiency options.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Agencies will not be required to submit corresponding bill draft requests necessary to implement an efficiency option with the Agency Request Budget, but will need to provide the necessary information if so requested by the Governor or the Budget Division.  </a:t>
            </a:r>
          </a:p>
        </p:txBody>
      </p:sp>
      <p:sp>
        <p:nvSpPr>
          <p:cNvPr id="4" name="Slide Number Placeholder 3"/>
          <p:cNvSpPr>
            <a:spLocks noGrp="1"/>
          </p:cNvSpPr>
          <p:nvPr>
            <p:ph type="sldNum" sz="quarter" idx="10"/>
          </p:nvPr>
        </p:nvSpPr>
        <p:spPr/>
        <p:txBody>
          <a:bodyPr/>
          <a:lstStyle/>
          <a:p>
            <a:fld id="{A46F2578-53A6-4AA3-A9BA-8DE810B76A9B}" type="slidenum">
              <a:rPr lang="en-US" smtClean="0"/>
              <a:t>74</a:t>
            </a:fld>
            <a:endParaRPr lang="en-US" dirty="0"/>
          </a:p>
        </p:txBody>
      </p:sp>
    </p:spTree>
    <p:extLst>
      <p:ext uri="{BB962C8B-B14F-4D97-AF65-F5344CB8AC3E}">
        <p14:creationId xmlns:p14="http://schemas.microsoft.com/office/powerpoint/2010/main" val="131755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75</a:t>
            </a:fld>
            <a:endParaRPr lang="en-US" dirty="0"/>
          </a:p>
        </p:txBody>
      </p:sp>
    </p:spTree>
    <p:extLst>
      <p:ext uri="{BB962C8B-B14F-4D97-AF65-F5344CB8AC3E}">
        <p14:creationId xmlns:p14="http://schemas.microsoft.com/office/powerpoint/2010/main" val="131755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IT project an agency has underway or plans to initiate in the 2017-2019 biennium which is projected</a:t>
            </a:r>
            <a:r>
              <a:rPr lang="en-US" baseline="0" dirty="0"/>
              <a:t> to </a:t>
            </a:r>
            <a:r>
              <a:rPr lang="en-US" dirty="0"/>
              <a:t>exceed $50,000 for the life of the project, </a:t>
            </a:r>
            <a:r>
              <a:rPr lang="en-US" sz="1200" kern="1200" dirty="0">
                <a:solidFill>
                  <a:schemeClr val="tx1"/>
                </a:solidFill>
                <a:effectLst/>
                <a:latin typeface="+mn-lt"/>
                <a:ea typeface="+mn-ea"/>
                <a:cs typeface="+mn-cs"/>
              </a:rPr>
              <a:t>regardless of the purpose, scope or timing of the project, including a project that starts</a:t>
            </a:r>
            <a:r>
              <a:rPr lang="en-US" sz="1200" kern="1200" baseline="0" dirty="0">
                <a:solidFill>
                  <a:schemeClr val="tx1"/>
                </a:solidFill>
                <a:effectLst/>
                <a:latin typeface="+mn-lt"/>
                <a:ea typeface="+mn-ea"/>
                <a:cs typeface="+mn-cs"/>
              </a:rPr>
              <a:t> during a biennium, must have </a:t>
            </a:r>
            <a:r>
              <a:rPr lang="en-US" sz="1200" kern="1200" dirty="0">
                <a:solidFill>
                  <a:schemeClr val="tx1"/>
                </a:solidFill>
                <a:effectLst/>
                <a:latin typeface="+mn-lt"/>
                <a:ea typeface="+mn-ea"/>
                <a:cs typeface="+mn-cs"/>
              </a:rPr>
              <a:t>a TIN questionnaire completed and submitted.  For most projects, the TIN should be sufficient to review, evaluate and authorize a project to proceed.  However, based on the information provided in the TIN and the risk, purpose, scope and amount of a project, some TINs will require the agency provide supplemental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includes any project where the vendor receives a percentage of revenues instead</a:t>
            </a:r>
            <a:r>
              <a:rPr lang="en-US" sz="1200" kern="1200" baseline="0" dirty="0">
                <a:solidFill>
                  <a:schemeClr val="tx1"/>
                </a:solidFill>
                <a:effectLst/>
                <a:latin typeface="+mn-lt"/>
                <a:ea typeface="+mn-ea"/>
                <a:cs typeface="+mn-cs"/>
              </a:rPr>
              <a:t> of direct payments.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Larger projects (proposed to be $500,000 or more) will be reviewed, scored and prioritized by the Information Technology Strategic Planning Committee.</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76</a:t>
            </a:fld>
            <a:endParaRPr lang="en-US" dirty="0"/>
          </a:p>
        </p:txBody>
      </p:sp>
    </p:spTree>
    <p:extLst>
      <p:ext uri="{BB962C8B-B14F-4D97-AF65-F5344CB8AC3E}">
        <p14:creationId xmlns:p14="http://schemas.microsoft.com/office/powerpoint/2010/main" val="1708382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TINs, along with any requested supplemental information, must be submitted in accordance with the timeline stated.  Late TINs may not be considered for funding during the upcoming budget cycle.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TINs should include all of the costs relating to the implementation and on-going operations of the project, including future maintenance and support costs, and must include a confirmation that EITS was involved in creating the cost estimates relating to EITS provided products and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Ultimately results in a recommendation for action.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Resources for completing a TIN, including forms, examples and training may be found on the EITS website at </a:t>
            </a:r>
            <a:r>
              <a:rPr lang="en-US" sz="1200" u="sng" kern="1200" dirty="0">
                <a:solidFill>
                  <a:schemeClr val="tx1"/>
                </a:solidFill>
                <a:effectLst/>
                <a:latin typeface="+mn-lt"/>
                <a:ea typeface="+mn-ea"/>
                <a:cs typeface="+mn-cs"/>
                <a:hlinkClick r:id="rId3"/>
              </a:rPr>
              <a:t>http://it.nv.gov</a:t>
            </a:r>
            <a:r>
              <a:rPr lang="en-US" sz="1200" u="sng"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Additional</a:t>
            </a:r>
            <a:r>
              <a:rPr lang="en-US" sz="1200" u="none" kern="1200" baseline="0" dirty="0">
                <a:solidFill>
                  <a:schemeClr val="tx1"/>
                </a:solidFill>
                <a:effectLst/>
                <a:latin typeface="+mn-lt"/>
                <a:ea typeface="+mn-ea"/>
                <a:cs typeface="+mn-cs"/>
              </a:rPr>
              <a:t> training forthcoming from EITS.</a:t>
            </a: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6F2578-53A6-4AA3-A9BA-8DE810B76A9B}" type="slidenum">
              <a:rPr lang="en-US" smtClean="0"/>
              <a:t>77</a:t>
            </a:fld>
            <a:endParaRPr lang="en-US" dirty="0"/>
          </a:p>
        </p:txBody>
      </p:sp>
    </p:spTree>
    <p:extLst>
      <p:ext uri="{BB962C8B-B14F-4D97-AF65-F5344CB8AC3E}">
        <p14:creationId xmlns:p14="http://schemas.microsoft.com/office/powerpoint/2010/main" val="1708382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EXISTING IT projects in excess of $50,000 in projected costs should already have an approved TIR.  If the existing project does not have an approved TIR, a TIN must be completed</a:t>
            </a:r>
            <a:r>
              <a:rPr lang="en-US" baseline="0" dirty="0"/>
              <a:t> and</a:t>
            </a:r>
            <a:r>
              <a:rPr lang="en-US" dirty="0"/>
              <a:t> submitted to EITS.  Either the previously approved TIR or the TIN must be submitted with the budget request.</a:t>
            </a:r>
          </a:p>
          <a:p>
            <a:pPr defTabSz="914383">
              <a:defRPr/>
            </a:pPr>
            <a:endParaRPr lang="en-US" dirty="0"/>
          </a:p>
          <a:p>
            <a:r>
              <a:rPr lang="en-US" dirty="0"/>
              <a:t>Agencies will need to provide the following information for all continuing IT projects in excess of $1 million in projected costs:</a:t>
            </a:r>
          </a:p>
          <a:p>
            <a:pPr lvl="0"/>
            <a:r>
              <a:rPr lang="en-US" dirty="0"/>
              <a:t>The status of the implementation of existing projects, including a comparison of the scope and status to the approved TIR.</a:t>
            </a:r>
          </a:p>
          <a:p>
            <a:pPr lvl="0"/>
            <a:r>
              <a:rPr lang="en-US" dirty="0"/>
              <a:t>The projected status at the end of the 2019-2021 biennium.</a:t>
            </a:r>
          </a:p>
          <a:p>
            <a:pPr lvl="0"/>
            <a:r>
              <a:rPr lang="en-US" dirty="0"/>
              <a:t>The impact of not completing the project or implementing a new system.</a:t>
            </a:r>
          </a:p>
          <a:p>
            <a:pPr lvl="0"/>
            <a:r>
              <a:rPr lang="en-US" dirty="0"/>
              <a:t>The estimated expenditures by fiscal year for the 2019-2021 biennium .</a:t>
            </a:r>
          </a:p>
          <a:p>
            <a:r>
              <a:rPr lang="en-US" dirty="0"/>
              <a:t> </a:t>
            </a:r>
          </a:p>
          <a:p>
            <a:r>
              <a:rPr lang="en-US" dirty="0"/>
              <a:t>An updated TIN must be submitted if the project schedule, budget or scope change exceeds 5% of the originally approved project schedule, budget or scope.  Contact EITS with additional questions.</a:t>
            </a:r>
          </a:p>
        </p:txBody>
      </p:sp>
      <p:sp>
        <p:nvSpPr>
          <p:cNvPr id="4" name="Slide Number Placeholder 3"/>
          <p:cNvSpPr>
            <a:spLocks noGrp="1"/>
          </p:cNvSpPr>
          <p:nvPr>
            <p:ph type="sldNum" sz="quarter" idx="10"/>
          </p:nvPr>
        </p:nvSpPr>
        <p:spPr/>
        <p:txBody>
          <a:bodyPr/>
          <a:lstStyle/>
          <a:p>
            <a:fld id="{A46F2578-53A6-4AA3-A9BA-8DE810B76A9B}" type="slidenum">
              <a:rPr lang="en-US" smtClean="0"/>
              <a:t>78</a:t>
            </a:fld>
            <a:endParaRPr lang="en-US" dirty="0"/>
          </a:p>
        </p:txBody>
      </p:sp>
    </p:spTree>
    <p:extLst>
      <p:ext uri="{BB962C8B-B14F-4D97-AF65-F5344CB8AC3E}">
        <p14:creationId xmlns:p14="http://schemas.microsoft.com/office/powerpoint/2010/main" val="17083829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new for the upcoming biennium</a:t>
            </a:r>
            <a:r>
              <a:rPr lang="en-US" sz="1200" kern="1200" baseline="0" dirty="0">
                <a:solidFill>
                  <a:schemeClr val="tx1"/>
                </a:solidFill>
                <a:effectLst/>
                <a:latin typeface="+mn-lt"/>
                <a:ea typeface="+mn-ea"/>
                <a:cs typeface="+mn-cs"/>
              </a:rPr>
              <a:t> is consideration of IT systems that interface with the State’s accounting or HR systems.  </a:t>
            </a:r>
            <a:r>
              <a:rPr lang="en-US" sz="1200" kern="1200" dirty="0">
                <a:solidFill>
                  <a:schemeClr val="tx1"/>
                </a:solidFill>
                <a:effectLst/>
                <a:latin typeface="+mn-lt"/>
                <a:ea typeface="+mn-ea"/>
                <a:cs typeface="+mn-cs"/>
              </a:rPr>
              <a:t>Starting in the current biennium, the State has begun the process of replacing its financial accounting and human resources systems implemented in 1999.  The new systems are intended to modernize the way in which the State conducts its business relative to the processing of accounting and HR transactions.  The project, titled State wide Modernization Approach for Resources and Technology in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is managed by a Project </a:t>
            </a:r>
            <a:r>
              <a:rPr lang="en-US" sz="1200" kern="1200" dirty="0" err="1">
                <a:solidFill>
                  <a:schemeClr val="tx1"/>
                </a:solidFill>
                <a:effectLst/>
                <a:latin typeface="+mn-lt"/>
                <a:ea typeface="+mn-ea"/>
                <a:cs typeface="+mn-cs"/>
              </a:rPr>
              <a:t>Mgmnt</a:t>
            </a:r>
            <a:r>
              <a:rPr lang="en-US" sz="1200" kern="1200" dirty="0">
                <a:solidFill>
                  <a:schemeClr val="tx1"/>
                </a:solidFill>
                <a:effectLst/>
                <a:latin typeface="+mn-lt"/>
                <a:ea typeface="+mn-ea"/>
                <a:cs typeface="+mn-cs"/>
              </a:rPr>
              <a:t> Office that reports to an Exec Steering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made up of the State Controller, and the Directors of Administration and Finance.  The Exec Steering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is currently working to finalize the project implementation dates.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agencies have systems which feed information to one or both of the existing financial accounting and human resources systems.  Those interfaces will need to be updated, or upgraded, to feed information into the new systems or, in some cases, may even be replaced by the new systems.  Agencies should consult with the Project Management Office early in the budget process to ensure adequate documentation is collected on the costs and complexities associated with updating or upgrading those interfaces.  Where possible, funding for those costs should be included in the overall cost of the SMART 21 project.  However, agencies are likely to incur some costs and personnel time associated with any update or upgrade.  Those costs will need to be included in a standardized budget decision unit.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Integration with the new financial accounting and/or human resources systems…</a:t>
            </a:r>
          </a:p>
        </p:txBody>
      </p:sp>
      <p:sp>
        <p:nvSpPr>
          <p:cNvPr id="4" name="Slide Number Placeholder 3"/>
          <p:cNvSpPr>
            <a:spLocks noGrp="1"/>
          </p:cNvSpPr>
          <p:nvPr>
            <p:ph type="sldNum" sz="quarter" idx="10"/>
          </p:nvPr>
        </p:nvSpPr>
        <p:spPr/>
        <p:txBody>
          <a:bodyPr/>
          <a:lstStyle/>
          <a:p>
            <a:fld id="{A46F2578-53A6-4AA3-A9BA-8DE810B76A9B}" type="slidenum">
              <a:rPr lang="en-US" smtClean="0"/>
              <a:t>79</a:t>
            </a:fld>
            <a:endParaRPr lang="en-US" dirty="0"/>
          </a:p>
        </p:txBody>
      </p:sp>
    </p:spTree>
    <p:extLst>
      <p:ext uri="{BB962C8B-B14F-4D97-AF65-F5344CB8AC3E}">
        <p14:creationId xmlns:p14="http://schemas.microsoft.com/office/powerpoint/2010/main" val="319895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State</a:t>
            </a:r>
            <a:r>
              <a:rPr lang="en-US" baseline="0" dirty="0"/>
              <a:t> strategic plan.</a:t>
            </a:r>
          </a:p>
          <a:p>
            <a:r>
              <a:rPr lang="en-US" sz="1200" kern="1200" dirty="0">
                <a:solidFill>
                  <a:schemeClr val="tx1"/>
                </a:solidFill>
                <a:effectLst/>
                <a:latin typeface="+mn-lt"/>
                <a:ea typeface="+mn-ea"/>
                <a:cs typeface="+mn-cs"/>
              </a:rPr>
              <a:t>The best budgets link investments to goals and priorities.  Under the direction of the Governor’s Office, considerable time and effort was spent developing the long-term strategic plan released in 2016.  That document will continue to influence the investment of limited resources to best improve outcomes in each of the defined Core Functions of Government.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Goals and Objectives identified in the Strategic Planning Framework will guide continued progress toward the State’s long-term success as well as the Governor’s Initiatives for creation of the 2019-2021 budget.  Those Goals and Objectives will provide the foundation for any enhancement requests submitted by State agencies as well as a starting point for the new Governor to consider for the final Governor Recommends budget submitted to the 2019 Legislature.</a:t>
            </a:r>
          </a:p>
        </p:txBody>
      </p:sp>
      <p:sp>
        <p:nvSpPr>
          <p:cNvPr id="4" name="Slide Number Placeholder 3"/>
          <p:cNvSpPr>
            <a:spLocks noGrp="1"/>
          </p:cNvSpPr>
          <p:nvPr>
            <p:ph type="sldNum" sz="quarter" idx="10"/>
          </p:nvPr>
        </p:nvSpPr>
        <p:spPr/>
        <p:txBody>
          <a:bodyPr/>
          <a:lstStyle/>
          <a:p>
            <a:fld id="{A46F2578-53A6-4AA3-A9BA-8DE810B76A9B}" type="slidenum">
              <a:rPr lang="en-US" smtClean="0"/>
              <a:t>8</a:t>
            </a:fld>
            <a:endParaRPr lang="en-US" dirty="0"/>
          </a:p>
        </p:txBody>
      </p:sp>
    </p:spTree>
    <p:extLst>
      <p:ext uri="{BB962C8B-B14F-4D97-AF65-F5344CB8AC3E}">
        <p14:creationId xmlns:p14="http://schemas.microsoft.com/office/powerpoint/2010/main" val="21282923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80</a:t>
            </a:fld>
            <a:endParaRPr lang="en-US" dirty="0"/>
          </a:p>
        </p:txBody>
      </p:sp>
    </p:spTree>
    <p:extLst>
      <p:ext uri="{BB962C8B-B14F-4D97-AF65-F5344CB8AC3E}">
        <p14:creationId xmlns:p14="http://schemas.microsoft.com/office/powerpoint/2010/main" val="3662570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change to a NV Rev Statute must first be submitted to the Leg as a proposed bill.</a:t>
            </a:r>
          </a:p>
          <a:p>
            <a:endParaRPr lang="en-US" dirty="0"/>
          </a:p>
          <a:p>
            <a:r>
              <a:rPr lang="en-US" dirty="0"/>
              <a:t>Bills are submitted to the Legislative Counsel Bureau who draft the language for consideration by</a:t>
            </a:r>
            <a:r>
              <a:rPr lang="en-US" baseline="0" dirty="0"/>
              <a:t> the Legislature.</a:t>
            </a:r>
          </a:p>
          <a:p>
            <a:endParaRPr lang="en-US" baseline="0" dirty="0"/>
          </a:p>
          <a:p>
            <a:r>
              <a:rPr lang="en-US" baseline="0" dirty="0"/>
              <a:t>Bills are assigned to and introduced by one house (either the Assembly or the Senate) and assigned to a committee.  The committee will review the legislation in public meetings, hearing an overview of what the bill does along with testimony in favor of, in opposition to or neutral to the proposed legislation.  Committees may consider amendments to the bill and ultimately decide whether to approve or deny the bill.  Once the committee approves the bill, it goes back to the house floor for a vote of all the members.  If the legislation is passed by the originating house, it goes to the other house where the process starts all over again.  Once both houses have passed a bill which is in identical form (if the 2</a:t>
            </a:r>
            <a:r>
              <a:rPr lang="en-US" baseline="30000" dirty="0"/>
              <a:t>nd</a:t>
            </a:r>
            <a:r>
              <a:rPr lang="en-US" baseline="0" dirty="0"/>
              <a:t> house amends the bill, it must go back to the first house for concurrence), it goes to the </a:t>
            </a:r>
            <a:r>
              <a:rPr lang="en-US" baseline="0" dirty="0" err="1"/>
              <a:t>Gov</a:t>
            </a:r>
            <a:r>
              <a:rPr lang="en-US" baseline="0" dirty="0"/>
              <a:t> for signature.</a:t>
            </a:r>
          </a:p>
          <a:p>
            <a:endParaRPr lang="en-US" baseline="0" dirty="0"/>
          </a:p>
          <a:p>
            <a:r>
              <a:rPr lang="en-US" baseline="0" dirty="0"/>
              <a:t>Bills rarely pass in their original form and are usually amended by one house or the other, or sometimes both.  Agencies should monitor all bills in the Legislature that may impact their operations.  If an agency thinks a bill will have an impact on operations, they should discuss it with their assigned </a:t>
            </a:r>
            <a:r>
              <a:rPr lang="en-US" baseline="0" dirty="0" err="1"/>
              <a:t>Gov</a:t>
            </a:r>
            <a:r>
              <a:rPr lang="en-US" baseline="0" dirty="0"/>
              <a:t> Office liaison on how to proceed.  Agencies should not testify in favor of or in opposition to a bill before consulting with their </a:t>
            </a:r>
            <a:r>
              <a:rPr lang="en-US" baseline="0" dirty="0" err="1"/>
              <a:t>Gov</a:t>
            </a:r>
            <a:r>
              <a:rPr lang="en-US" baseline="0" dirty="0"/>
              <a:t> Office liaison.</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81</a:t>
            </a:fld>
            <a:endParaRPr lang="en-US" dirty="0"/>
          </a:p>
        </p:txBody>
      </p:sp>
    </p:spTree>
    <p:extLst>
      <p:ext uri="{BB962C8B-B14F-4D97-AF65-F5344CB8AC3E}">
        <p14:creationId xmlns:p14="http://schemas.microsoft.com/office/powerpoint/2010/main" val="2840075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Budgetary BDRs should note the change being</a:t>
            </a:r>
            <a:r>
              <a:rPr lang="en-US" baseline="0" dirty="0"/>
              <a:t> proposed in their submitted budget and how it impacts agency operations.  The corresponding Dec Unit in NEBS should refer to a BDR # in the DU narrative.  In other words the BDR and Dec Unit should be tied together.</a:t>
            </a:r>
          </a:p>
          <a:p>
            <a:endParaRPr lang="en-US" baseline="0" dirty="0"/>
          </a:p>
          <a:p>
            <a:r>
              <a:rPr lang="en-US" baseline="0" dirty="0"/>
              <a:t>Agencies need to consider whether a BDR has an impact on their budget submission.  Examples of Budgetary BDRs include establishing or changing fees, expanding services or reducing incarceration periods.  These BDRs need to have a direct correlation to the budget.</a:t>
            </a:r>
          </a:p>
          <a:p>
            <a:endParaRPr lang="en-US" baseline="0" dirty="0"/>
          </a:p>
          <a:p>
            <a:r>
              <a:rPr lang="en-US" baseline="0" dirty="0"/>
              <a:t>Housekeeping BDRs are mostly for cleanup of existing language.  Examples of housekeeping BDRs are revisions to align with existing policies, fixing language approved in a bill from a previous session; removing obsolete language or clarifying existing practice.</a:t>
            </a:r>
          </a:p>
          <a:p>
            <a:endParaRPr lang="en-US" baseline="0" dirty="0"/>
          </a:p>
          <a:p>
            <a:r>
              <a:rPr lang="en-US" baseline="0" dirty="0"/>
              <a:t>Substantive policy BDRs are mostly for major revisions or additions to statutes.  Examples of these types of BDRs include net metering legislation, changes to the composition of a board or commission and enabling legislation for autonomous vehicles.  </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82</a:t>
            </a:fld>
            <a:endParaRPr lang="en-US" dirty="0"/>
          </a:p>
        </p:txBody>
      </p:sp>
    </p:spTree>
    <p:extLst>
      <p:ext uri="{BB962C8B-B14F-4D97-AF65-F5344CB8AC3E}">
        <p14:creationId xmlns:p14="http://schemas.microsoft.com/office/powerpoint/2010/main" val="4241902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83</a:t>
            </a:fld>
            <a:endParaRPr lang="en-US" dirty="0"/>
          </a:p>
        </p:txBody>
      </p:sp>
    </p:spTree>
    <p:extLst>
      <p:ext uri="{BB962C8B-B14F-4D97-AF65-F5344CB8AC3E}">
        <p14:creationId xmlns:p14="http://schemas.microsoft.com/office/powerpoint/2010/main" val="859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r>
              <a:rPr lang="en-US" baseline="0" dirty="0"/>
              <a:t> drafts are only allowed for a single subject.  While one BDR may amend multiple chapters of the NRS, the subject matter of the BDR must be singular.</a:t>
            </a:r>
          </a:p>
          <a:p>
            <a:endParaRPr lang="en-US" baseline="0" dirty="0"/>
          </a:p>
          <a:p>
            <a:r>
              <a:rPr lang="en-US" baseline="0" dirty="0"/>
              <a:t>Further, the Legislative Counsel shall not assign a number to a request unless there is sufficient detail provided to allow for the complete drafting of the measure.</a:t>
            </a:r>
          </a:p>
          <a:p>
            <a:endParaRPr lang="en-US" baseline="0" dirty="0"/>
          </a:p>
          <a:p>
            <a:r>
              <a:rPr lang="en-US" baseline="0" dirty="0"/>
              <a:t>Agency bill draft requests are submitted to the Budget Division through the BDR module of NEBS.</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84</a:t>
            </a:fld>
            <a:endParaRPr lang="en-US" dirty="0"/>
          </a:p>
        </p:txBody>
      </p:sp>
    </p:spTree>
    <p:extLst>
      <p:ext uri="{BB962C8B-B14F-4D97-AF65-F5344CB8AC3E}">
        <p14:creationId xmlns:p14="http://schemas.microsoft.com/office/powerpoint/2010/main" val="6990723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85</a:t>
            </a:fld>
            <a:endParaRPr lang="en-US" dirty="0"/>
          </a:p>
        </p:txBody>
      </p:sp>
    </p:spTree>
    <p:extLst>
      <p:ext uri="{BB962C8B-B14F-4D97-AF65-F5344CB8AC3E}">
        <p14:creationId xmlns:p14="http://schemas.microsoft.com/office/powerpoint/2010/main" val="3798470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summaries or</a:t>
            </a:r>
            <a:r>
              <a:rPr lang="en-US" baseline="0" dirty="0"/>
              <a:t> concepts – full language of the proposal not necessary.</a:t>
            </a:r>
          </a:p>
          <a:p>
            <a:endParaRPr lang="en-US" baseline="0" dirty="0"/>
          </a:p>
          <a:p>
            <a:r>
              <a:rPr lang="en-US" baseline="0" dirty="0"/>
              <a:t>Once the concept is approved by the Governor’s Office, agencies will complete the remaining fields and provide recommended language for the drafting of the legislation.</a:t>
            </a:r>
          </a:p>
          <a:p>
            <a:endParaRPr lang="en-US" baseline="0" dirty="0"/>
          </a:p>
          <a:p>
            <a:r>
              <a:rPr lang="en-US" baseline="0" dirty="0"/>
              <a:t>After the language is finalized and approved by the Governor’s Office, the BDR is submitted to the Legislative Counsel who will work with the agency to draft the legal wording for the measure.  Final language for all measures must be completed and the bill draft pre-filed prior to the statutory deadline of the 3</a:t>
            </a:r>
            <a:r>
              <a:rPr lang="en-US" baseline="30000" dirty="0"/>
              <a:t>rd</a:t>
            </a:r>
            <a:r>
              <a:rPr lang="en-US" baseline="0" dirty="0"/>
              <a:t> Wednesday in November preceding the Legislative Session.</a:t>
            </a:r>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86</a:t>
            </a:fld>
            <a:endParaRPr lang="en-US" dirty="0"/>
          </a:p>
        </p:txBody>
      </p:sp>
    </p:spTree>
    <p:extLst>
      <p:ext uri="{BB962C8B-B14F-4D97-AF65-F5344CB8AC3E}">
        <p14:creationId xmlns:p14="http://schemas.microsoft.com/office/powerpoint/2010/main" val="19526144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87</a:t>
            </a:fld>
            <a:endParaRPr lang="en-US" dirty="0"/>
          </a:p>
        </p:txBody>
      </p:sp>
    </p:spTree>
    <p:extLst>
      <p:ext uri="{BB962C8B-B14F-4D97-AF65-F5344CB8AC3E}">
        <p14:creationId xmlns:p14="http://schemas.microsoft.com/office/powerpoint/2010/main" val="14017889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88</a:t>
            </a:fld>
            <a:endParaRPr lang="en-US" dirty="0"/>
          </a:p>
        </p:txBody>
      </p:sp>
    </p:spTree>
    <p:extLst>
      <p:ext uri="{BB962C8B-B14F-4D97-AF65-F5344CB8AC3E}">
        <p14:creationId xmlns:p14="http://schemas.microsoft.com/office/powerpoint/2010/main" val="5411614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89</a:t>
            </a:fld>
            <a:endParaRPr lang="en-US" dirty="0"/>
          </a:p>
        </p:txBody>
      </p:sp>
    </p:spTree>
    <p:extLst>
      <p:ext uri="{BB962C8B-B14F-4D97-AF65-F5344CB8AC3E}">
        <p14:creationId xmlns:p14="http://schemas.microsoft.com/office/powerpoint/2010/main" val="94822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9</a:t>
            </a:fld>
            <a:endParaRPr lang="en-US" dirty="0"/>
          </a:p>
        </p:txBody>
      </p:sp>
    </p:spTree>
    <p:extLst>
      <p:ext uri="{BB962C8B-B14F-4D97-AF65-F5344CB8AC3E}">
        <p14:creationId xmlns:p14="http://schemas.microsoft.com/office/powerpoint/2010/main" val="23824716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F2578-53A6-4AA3-A9BA-8DE810B76A9B}" type="slidenum">
              <a:rPr lang="en-US" smtClean="0"/>
              <a:t>91</a:t>
            </a:fld>
            <a:endParaRPr lang="en-US" dirty="0"/>
          </a:p>
        </p:txBody>
      </p:sp>
    </p:spTree>
    <p:extLst>
      <p:ext uri="{BB962C8B-B14F-4D97-AF65-F5344CB8AC3E}">
        <p14:creationId xmlns:p14="http://schemas.microsoft.com/office/powerpoint/2010/main" val="2692441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92</a:t>
            </a:fld>
            <a:endParaRPr lang="en-US" dirty="0"/>
          </a:p>
        </p:txBody>
      </p:sp>
    </p:spTree>
    <p:extLst>
      <p:ext uri="{BB962C8B-B14F-4D97-AF65-F5344CB8AC3E}">
        <p14:creationId xmlns:p14="http://schemas.microsoft.com/office/powerpoint/2010/main" val="28300471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93</a:t>
            </a:fld>
            <a:endParaRPr lang="en-US" dirty="0"/>
          </a:p>
        </p:txBody>
      </p:sp>
    </p:spTree>
    <p:extLst>
      <p:ext uri="{BB962C8B-B14F-4D97-AF65-F5344CB8AC3E}">
        <p14:creationId xmlns:p14="http://schemas.microsoft.com/office/powerpoint/2010/main" val="5770444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94</a:t>
            </a:fld>
            <a:endParaRPr lang="en-US" dirty="0"/>
          </a:p>
        </p:txBody>
      </p:sp>
    </p:spTree>
    <p:extLst>
      <p:ext uri="{BB962C8B-B14F-4D97-AF65-F5344CB8AC3E}">
        <p14:creationId xmlns:p14="http://schemas.microsoft.com/office/powerpoint/2010/main" val="1415668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95</a:t>
            </a:fld>
            <a:endParaRPr lang="en-US" dirty="0"/>
          </a:p>
        </p:txBody>
      </p:sp>
    </p:spTree>
    <p:extLst>
      <p:ext uri="{BB962C8B-B14F-4D97-AF65-F5344CB8AC3E}">
        <p14:creationId xmlns:p14="http://schemas.microsoft.com/office/powerpoint/2010/main" val="26138168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96</a:t>
            </a:fld>
            <a:endParaRPr lang="en-US" dirty="0"/>
          </a:p>
        </p:txBody>
      </p:sp>
    </p:spTree>
    <p:extLst>
      <p:ext uri="{BB962C8B-B14F-4D97-AF65-F5344CB8AC3E}">
        <p14:creationId xmlns:p14="http://schemas.microsoft.com/office/powerpoint/2010/main" val="432305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97</a:t>
            </a:fld>
            <a:endParaRPr lang="en-US" dirty="0"/>
          </a:p>
        </p:txBody>
      </p:sp>
    </p:spTree>
    <p:extLst>
      <p:ext uri="{BB962C8B-B14F-4D97-AF65-F5344CB8AC3E}">
        <p14:creationId xmlns:p14="http://schemas.microsoft.com/office/powerpoint/2010/main" val="26257680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98</a:t>
            </a:fld>
            <a:endParaRPr lang="en-US" dirty="0"/>
          </a:p>
        </p:txBody>
      </p:sp>
    </p:spTree>
    <p:extLst>
      <p:ext uri="{BB962C8B-B14F-4D97-AF65-F5344CB8AC3E}">
        <p14:creationId xmlns:p14="http://schemas.microsoft.com/office/powerpoint/2010/main" val="32178506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99</a:t>
            </a:fld>
            <a:endParaRPr lang="en-US" dirty="0"/>
          </a:p>
        </p:txBody>
      </p:sp>
    </p:spTree>
    <p:extLst>
      <p:ext uri="{BB962C8B-B14F-4D97-AF65-F5344CB8AC3E}">
        <p14:creationId xmlns:p14="http://schemas.microsoft.com/office/powerpoint/2010/main" val="9823336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2578-53A6-4AA3-A9BA-8DE810B76A9B}" type="slidenum">
              <a:rPr lang="en-US" smtClean="0"/>
              <a:t>100</a:t>
            </a:fld>
            <a:endParaRPr lang="en-US" dirty="0"/>
          </a:p>
        </p:txBody>
      </p:sp>
    </p:spTree>
    <p:extLst>
      <p:ext uri="{BB962C8B-B14F-4D97-AF65-F5344CB8AC3E}">
        <p14:creationId xmlns:p14="http://schemas.microsoft.com/office/powerpoint/2010/main" val="3826552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629400" y="6096000"/>
            <a:ext cx="2133600" cy="365125"/>
          </a:xfrm>
        </p:spPr>
        <p:txBody>
          <a:bodyPr/>
          <a:lstStyle>
            <a:lvl1pPr algn="r">
              <a:defRPr/>
            </a:lvl1pPr>
          </a:lstStyle>
          <a:p>
            <a:r>
              <a:rPr lang="en-US" dirty="0"/>
              <a:t>February 27, 2018</a:t>
            </a:r>
          </a:p>
        </p:txBody>
      </p:sp>
      <p:sp>
        <p:nvSpPr>
          <p:cNvPr id="5" name="Footer Placeholder 4"/>
          <p:cNvSpPr>
            <a:spLocks noGrp="1"/>
          </p:cNvSpPr>
          <p:nvPr>
            <p:ph type="ftr" sz="quarter" idx="11"/>
          </p:nvPr>
        </p:nvSpPr>
        <p:spPr>
          <a:xfrm>
            <a:off x="381000" y="6098055"/>
            <a:ext cx="2895600" cy="365125"/>
          </a:xfrm>
        </p:spPr>
        <p:txBody>
          <a:bodyPr/>
          <a:lstStyle>
            <a:lvl1pPr algn="l">
              <a:defRPr/>
            </a:lvl1pPr>
          </a:lstStyle>
          <a:p>
            <a:r>
              <a:rPr lang="en-US" dirty="0"/>
              <a:t>Governor's Finance Office</a:t>
            </a:r>
          </a:p>
        </p:txBody>
      </p:sp>
      <p:sp>
        <p:nvSpPr>
          <p:cNvPr id="6" name="Slide Number Placeholder 5"/>
          <p:cNvSpPr>
            <a:spLocks noGrp="1"/>
          </p:cNvSpPr>
          <p:nvPr>
            <p:ph type="sldNum" sz="quarter" idx="12"/>
          </p:nvPr>
        </p:nvSpPr>
        <p:spPr>
          <a:xfrm>
            <a:off x="3733800" y="6096000"/>
            <a:ext cx="2133600" cy="365125"/>
          </a:xfrm>
        </p:spPr>
        <p:txBody>
          <a:bodyPr/>
          <a:lstStyle/>
          <a:p>
            <a:fld id="{86DAD16D-BFDC-4715-A95B-D3CADA9DB5E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5498" y="329298"/>
            <a:ext cx="661302" cy="661302"/>
          </a:xfrm>
          <a:prstGeom prst="rect">
            <a:avLst/>
          </a:prstGeom>
        </p:spPr>
      </p:pic>
    </p:spTree>
    <p:extLst>
      <p:ext uri="{BB962C8B-B14F-4D97-AF65-F5344CB8AC3E}">
        <p14:creationId xmlns:p14="http://schemas.microsoft.com/office/powerpoint/2010/main" val="309302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284093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282040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6096000"/>
            <a:ext cx="2209800" cy="365125"/>
          </a:xfrm>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189797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357193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February 27, 2018</a:t>
            </a:r>
          </a:p>
        </p:txBody>
      </p:sp>
      <p:sp>
        <p:nvSpPr>
          <p:cNvPr id="6" name="Footer Placeholder 5"/>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77545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February 27, 2018</a:t>
            </a:r>
          </a:p>
        </p:txBody>
      </p:sp>
      <p:sp>
        <p:nvSpPr>
          <p:cNvPr id="8" name="Footer Placeholder 7"/>
          <p:cNvSpPr>
            <a:spLocks noGrp="1"/>
          </p:cNvSpPr>
          <p:nvPr>
            <p:ph type="ftr" sz="quarter" idx="11"/>
          </p:nvPr>
        </p:nvSpPr>
        <p:spPr/>
        <p:txBody>
          <a:bodyPr/>
          <a:lstStyle/>
          <a:p>
            <a:r>
              <a:rPr lang="en-US" dirty="0"/>
              <a:t>Governor's Finance Office</a:t>
            </a:r>
          </a:p>
        </p:txBody>
      </p:sp>
      <p:sp>
        <p:nvSpPr>
          <p:cNvPr id="9" name="Slide Number Placeholder 8"/>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221840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February 27, 2018</a:t>
            </a:r>
          </a:p>
        </p:txBody>
      </p:sp>
      <p:sp>
        <p:nvSpPr>
          <p:cNvPr id="4" name="Footer Placeholder 3"/>
          <p:cNvSpPr>
            <a:spLocks noGrp="1"/>
          </p:cNvSpPr>
          <p:nvPr>
            <p:ph type="ftr" sz="quarter" idx="11"/>
          </p:nvPr>
        </p:nvSpPr>
        <p:spPr/>
        <p:txBody>
          <a:bodyPr/>
          <a:lstStyle/>
          <a:p>
            <a:r>
              <a:rPr lang="en-US" dirty="0"/>
              <a:t>Governor's Finance Office</a:t>
            </a:r>
          </a:p>
        </p:txBody>
      </p:sp>
      <p:sp>
        <p:nvSpPr>
          <p:cNvPr id="5" name="Slide Number Placeholder 4"/>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393533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February 27, 2018</a:t>
            </a:r>
          </a:p>
        </p:txBody>
      </p:sp>
      <p:sp>
        <p:nvSpPr>
          <p:cNvPr id="3" name="Footer Placeholder 2"/>
          <p:cNvSpPr>
            <a:spLocks noGrp="1"/>
          </p:cNvSpPr>
          <p:nvPr>
            <p:ph type="ftr" sz="quarter" idx="11"/>
          </p:nvPr>
        </p:nvSpPr>
        <p:spPr/>
        <p:txBody>
          <a:bodyPr/>
          <a:lstStyle/>
          <a:p>
            <a:r>
              <a:rPr lang="en-US" dirty="0"/>
              <a:t>Governor's Finance Office</a:t>
            </a:r>
          </a:p>
        </p:txBody>
      </p:sp>
      <p:sp>
        <p:nvSpPr>
          <p:cNvPr id="4" name="Slide Number Placeholder 3"/>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344519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February 27, 2018</a:t>
            </a:r>
          </a:p>
        </p:txBody>
      </p:sp>
      <p:sp>
        <p:nvSpPr>
          <p:cNvPr id="6" name="Footer Placeholder 5"/>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101087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February 27, 2018</a:t>
            </a:r>
          </a:p>
        </p:txBody>
      </p:sp>
      <p:sp>
        <p:nvSpPr>
          <p:cNvPr id="6" name="Footer Placeholder 5"/>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a:t>
            </a:fld>
            <a:endParaRPr lang="en-US" dirty="0"/>
          </a:p>
        </p:txBody>
      </p:sp>
    </p:spTree>
    <p:extLst>
      <p:ext uri="{BB962C8B-B14F-4D97-AF65-F5344CB8AC3E}">
        <p14:creationId xmlns:p14="http://schemas.microsoft.com/office/powerpoint/2010/main" val="51955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3601"/>
            <a:ext cx="8229600" cy="38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81000" y="6096000"/>
            <a:ext cx="8382000" cy="38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Date Placeholder 3"/>
          <p:cNvSpPr>
            <a:spLocks noGrp="1"/>
          </p:cNvSpPr>
          <p:nvPr>
            <p:ph type="dt" sz="half" idx="2"/>
          </p:nvPr>
        </p:nvSpPr>
        <p:spPr>
          <a:xfrm>
            <a:off x="6553200" y="6096000"/>
            <a:ext cx="2209800" cy="365125"/>
          </a:xfrm>
          <a:prstGeom prst="rect">
            <a:avLst/>
          </a:prstGeom>
        </p:spPr>
        <p:txBody>
          <a:bodyPr vert="horz" lIns="91440" tIns="45720" rIns="91440" bIns="45720" rtlCol="0" anchor="ctr"/>
          <a:lstStyle>
            <a:lvl1pPr algn="r">
              <a:defRPr sz="1800">
                <a:solidFill>
                  <a:schemeClr val="bg1"/>
                </a:solidFill>
              </a:defRPr>
            </a:lvl1pPr>
          </a:lstStyle>
          <a:p>
            <a:r>
              <a:rPr lang="en-US" dirty="0"/>
              <a:t>February 27, 2018</a:t>
            </a:r>
          </a:p>
        </p:txBody>
      </p:sp>
      <p:sp>
        <p:nvSpPr>
          <p:cNvPr id="5" name="Footer Placeholder 4"/>
          <p:cNvSpPr>
            <a:spLocks noGrp="1"/>
          </p:cNvSpPr>
          <p:nvPr>
            <p:ph type="ftr" sz="quarter" idx="3"/>
          </p:nvPr>
        </p:nvSpPr>
        <p:spPr>
          <a:xfrm>
            <a:off x="381000" y="6098055"/>
            <a:ext cx="2971800" cy="365125"/>
          </a:xfrm>
          <a:prstGeom prst="rect">
            <a:avLst/>
          </a:prstGeom>
        </p:spPr>
        <p:txBody>
          <a:bodyPr vert="horz" lIns="91440" tIns="45720" rIns="91440" bIns="45720" rtlCol="0" anchor="ctr"/>
          <a:lstStyle>
            <a:lvl1pPr algn="l">
              <a:defRPr sz="1800">
                <a:solidFill>
                  <a:schemeClr val="bg1"/>
                </a:solidFill>
              </a:defRPr>
            </a:lvl1pPr>
          </a:lstStyle>
          <a:p>
            <a:r>
              <a:rPr lang="en-US" dirty="0"/>
              <a:t>Governor's Finance Office</a:t>
            </a:r>
          </a:p>
        </p:txBody>
      </p:sp>
      <p:sp>
        <p:nvSpPr>
          <p:cNvPr id="6" name="Slide Number Placeholder 5"/>
          <p:cNvSpPr>
            <a:spLocks noGrp="1"/>
          </p:cNvSpPr>
          <p:nvPr>
            <p:ph type="sldNum" sz="quarter" idx="4"/>
          </p:nvPr>
        </p:nvSpPr>
        <p:spPr>
          <a:xfrm>
            <a:off x="3505200" y="6096000"/>
            <a:ext cx="2133600" cy="365125"/>
          </a:xfrm>
          <a:prstGeom prst="rect">
            <a:avLst/>
          </a:prstGeom>
        </p:spPr>
        <p:txBody>
          <a:bodyPr vert="horz" lIns="91440" tIns="45720" rIns="91440" bIns="45720" rtlCol="0" anchor="ctr"/>
          <a:lstStyle>
            <a:lvl1pPr algn="ctr">
              <a:defRPr sz="1800">
                <a:solidFill>
                  <a:schemeClr val="bg1"/>
                </a:solidFill>
              </a:defRPr>
            </a:lvl1pPr>
          </a:lstStyle>
          <a:p>
            <a:fld id="{86DAD16D-BFDC-4715-A95B-D3CADA9DB5EA}" type="slidenum">
              <a:rPr lang="en-US" smtClean="0"/>
              <a:pPr/>
              <a:t>‹#›</a:t>
            </a:fld>
            <a:endParaRPr lang="en-US" dirty="0"/>
          </a:p>
        </p:txBody>
      </p:sp>
      <p:sp>
        <p:nvSpPr>
          <p:cNvPr id="8" name="Rectangle 7"/>
          <p:cNvSpPr/>
          <p:nvPr userDrawn="1"/>
        </p:nvSpPr>
        <p:spPr>
          <a:xfrm>
            <a:off x="381000" y="639761"/>
            <a:ext cx="8382000" cy="46038"/>
          </a:xfrm>
          <a:prstGeom prst="rect">
            <a:avLst/>
          </a:prstGeom>
          <a:gradFill flip="none" rotWithShape="1">
            <a:gsLst>
              <a:gs pos="0">
                <a:srgbClr val="002060"/>
              </a:gs>
              <a:gs pos="89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Footer Placeholder 4"/>
          <p:cNvSpPr txBox="1">
            <a:spLocks/>
          </p:cNvSpPr>
          <p:nvPr userDrawn="1"/>
        </p:nvSpPr>
        <p:spPr>
          <a:xfrm>
            <a:off x="289560" y="228600"/>
            <a:ext cx="847344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060"/>
                </a:solidFill>
              </a:rPr>
              <a:t>BUDGET</a:t>
            </a:r>
            <a:r>
              <a:rPr lang="en-US" sz="2400" baseline="0" dirty="0">
                <a:solidFill>
                  <a:srgbClr val="002060"/>
                </a:solidFill>
              </a:rPr>
              <a:t> KICKOFF  </a:t>
            </a:r>
            <a:r>
              <a:rPr lang="en-US" sz="2400" dirty="0">
                <a:solidFill>
                  <a:srgbClr val="002060"/>
                </a:solidFill>
              </a:rPr>
              <a:t>2019</a:t>
            </a:r>
            <a:r>
              <a:rPr lang="en-US" sz="2400" baseline="0" dirty="0">
                <a:solidFill>
                  <a:srgbClr val="002060"/>
                </a:solidFill>
              </a:rPr>
              <a:t> – 2021 Executive Budget </a:t>
            </a:r>
            <a:endParaRPr lang="en-US" sz="2400" dirty="0">
              <a:solidFill>
                <a:srgbClr val="002060"/>
              </a:solidFill>
            </a:endParaRPr>
          </a:p>
        </p:txBody>
      </p:sp>
    </p:spTree>
    <p:extLst>
      <p:ext uri="{BB962C8B-B14F-4D97-AF65-F5344CB8AC3E}">
        <p14:creationId xmlns:p14="http://schemas.microsoft.com/office/powerpoint/2010/main" val="200479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Budget@finance.nv.gov" TargetMode="External"/><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0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3" Type="http://schemas.openxmlformats.org/officeDocument/2006/relationships/hyperlink" Target="mailto:Budget@finance.nv.gov" TargetMode="Externa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ailto:Budget@finance.nv.gov" TargetMode="External"/><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mailto:TIAdmin@admin.nv.gov"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udget@finance.nv.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I5rOXpajLAhUK-2MKHVvWBFcQjRwIBw&amp;url=https://www.etsy.com/il-en/market/out_to_lunch_sign&amp;bvm=bv.116274245,d.cGc&amp;psig=AFQjCNHMgli8hyrS7mCQbx0mO-rp3a8hNw&amp;ust=1457223913520053"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 Kickoff</a:t>
            </a:r>
          </a:p>
        </p:txBody>
      </p:sp>
      <p:sp>
        <p:nvSpPr>
          <p:cNvPr id="3" name="Subtitle 2"/>
          <p:cNvSpPr>
            <a:spLocks noGrp="1"/>
          </p:cNvSpPr>
          <p:nvPr>
            <p:ph type="subTitle" idx="1"/>
          </p:nvPr>
        </p:nvSpPr>
        <p:spPr/>
        <p:txBody>
          <a:bodyPr/>
          <a:lstStyle/>
          <a:p>
            <a:r>
              <a:rPr lang="en-US" dirty="0"/>
              <a:t>February 27, 2018</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1</a:t>
            </a:fld>
            <a:endParaRPr lang="en-US" dirty="0"/>
          </a:p>
        </p:txBody>
      </p:sp>
    </p:spTree>
    <p:extLst>
      <p:ext uri="{BB962C8B-B14F-4D97-AF65-F5344CB8AC3E}">
        <p14:creationId xmlns:p14="http://schemas.microsoft.com/office/powerpoint/2010/main" val="23609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Headed</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923391182"/>
              </p:ext>
            </p:extLst>
          </p:nvPr>
        </p:nvGraphicFramePr>
        <p:xfrm>
          <a:off x="457200" y="2133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6DAD16D-BFDC-4715-A95B-D3CADA9DB5EA}" type="slidenum">
              <a:rPr lang="en-US" smtClean="0"/>
              <a:t>10</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382924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of Changes</a:t>
            </a:r>
          </a:p>
        </p:txBody>
      </p:sp>
      <p:sp>
        <p:nvSpPr>
          <p:cNvPr id="3" name="Content Placeholder 2"/>
          <p:cNvSpPr>
            <a:spLocks noGrp="1"/>
          </p:cNvSpPr>
          <p:nvPr>
            <p:ph idx="1"/>
          </p:nvPr>
        </p:nvSpPr>
        <p:spPr/>
        <p:txBody>
          <a:bodyPr>
            <a:normAutofit/>
          </a:bodyPr>
          <a:lstStyle/>
          <a:p>
            <a:r>
              <a:rPr lang="en-US" dirty="0"/>
              <a:t>Budgeting for Caseload</a:t>
            </a:r>
          </a:p>
          <a:p>
            <a:pPr lvl="1"/>
            <a:r>
              <a:rPr lang="en-US" dirty="0"/>
              <a:t>M151 = Projected change in caseload for the current biennium (Work Program Year)</a:t>
            </a:r>
          </a:p>
          <a:p>
            <a:pPr lvl="1"/>
            <a:r>
              <a:rPr lang="en-US" dirty="0"/>
              <a:t>M200’s = Projected change in caseload for the next biennium (Year 1 &amp; Year 2)</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100</a:t>
            </a:fld>
            <a:endParaRPr lang="en-US" dirty="0"/>
          </a:p>
        </p:txBody>
      </p:sp>
    </p:spTree>
    <p:extLst>
      <p:ext uri="{BB962C8B-B14F-4D97-AF65-F5344CB8AC3E}">
        <p14:creationId xmlns:p14="http://schemas.microsoft.com/office/powerpoint/2010/main" val="3875419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of Changes</a:t>
            </a:r>
          </a:p>
        </p:txBody>
      </p:sp>
      <p:sp>
        <p:nvSpPr>
          <p:cNvPr id="3" name="Content Placeholder 2"/>
          <p:cNvSpPr>
            <a:spLocks noGrp="1"/>
          </p:cNvSpPr>
          <p:nvPr>
            <p:ph idx="1"/>
          </p:nvPr>
        </p:nvSpPr>
        <p:spPr/>
        <p:txBody>
          <a:bodyPr>
            <a:normAutofit/>
          </a:bodyPr>
          <a:lstStyle/>
          <a:p>
            <a:r>
              <a:rPr lang="en-US" dirty="0"/>
              <a:t>Personnel Assessment</a:t>
            </a:r>
          </a:p>
          <a:p>
            <a:pPr lvl="1"/>
            <a:r>
              <a:rPr lang="en-US" dirty="0"/>
              <a:t>FTE-driven cost</a:t>
            </a:r>
          </a:p>
          <a:p>
            <a:pPr lvl="1"/>
            <a:r>
              <a:rPr lang="en-US" dirty="0"/>
              <a:t>Includes classified and unclassified positions</a:t>
            </a:r>
          </a:p>
          <a:p>
            <a:r>
              <a:rPr lang="en-US" dirty="0"/>
              <a:t>Payroll Assessment</a:t>
            </a:r>
          </a:p>
          <a:p>
            <a:pPr lvl="1"/>
            <a:r>
              <a:rPr lang="en-US" dirty="0"/>
              <a:t>FTE-driven cost</a:t>
            </a:r>
          </a:p>
          <a:p>
            <a:pPr lvl="1"/>
            <a:r>
              <a:rPr lang="en-US" dirty="0"/>
              <a:t>Includes classified, unclassified and non-classified positions</a:t>
            </a:r>
          </a:p>
          <a:p>
            <a:pPr marL="0"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101</a:t>
            </a:fld>
            <a:endParaRPr lang="en-US" dirty="0"/>
          </a:p>
        </p:txBody>
      </p:sp>
    </p:spTree>
    <p:extLst>
      <p:ext uri="{BB962C8B-B14F-4D97-AF65-F5344CB8AC3E}">
        <p14:creationId xmlns:p14="http://schemas.microsoft.com/office/powerpoint/2010/main" val="36557406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143000"/>
          </a:xfrm>
        </p:spPr>
        <p:txBody>
          <a:bodyPr/>
          <a:lstStyle/>
          <a:p>
            <a:r>
              <a:rPr lang="en-US" dirty="0"/>
              <a:t>Questions? </a:t>
            </a:r>
            <a:endParaRPr lang="en-US" sz="2400" dirty="0">
              <a:solidFill>
                <a:schemeClr val="tx2">
                  <a:lumMod val="50000"/>
                </a:schemeClr>
              </a:solidFill>
            </a:endParaRPr>
          </a:p>
        </p:txBody>
      </p:sp>
      <p:sp>
        <p:nvSpPr>
          <p:cNvPr id="3" name="Subtitle 2"/>
          <p:cNvSpPr>
            <a:spLocks noGrp="1"/>
          </p:cNvSpPr>
          <p:nvPr>
            <p:ph type="subTitle" idx="1"/>
          </p:nvPr>
        </p:nvSpPr>
        <p:spPr>
          <a:xfrm>
            <a:off x="609600" y="2438400"/>
            <a:ext cx="7772400" cy="2895600"/>
          </a:xfrm>
        </p:spPr>
        <p:txBody>
          <a:bodyPr>
            <a:normAutofit fontScale="85000" lnSpcReduction="20000"/>
          </a:bodyPr>
          <a:lstStyle/>
          <a:p>
            <a:r>
              <a:rPr lang="en-US" dirty="0">
                <a:hlinkClick r:id="rId3"/>
              </a:rPr>
              <a:t>Budget@finance.nv.gov</a:t>
            </a:r>
            <a:endParaRPr lang="en-US" dirty="0"/>
          </a:p>
          <a:p>
            <a:endParaRPr lang="en-US" dirty="0"/>
          </a:p>
          <a:p>
            <a:r>
              <a:rPr lang="en-US" sz="4600" dirty="0">
                <a:solidFill>
                  <a:schemeClr val="tx1"/>
                </a:solidFill>
              </a:rPr>
              <a:t>For questions after this seminar, please contact your agency’s assigned Executive Branch Budget Officer.</a:t>
            </a:r>
          </a:p>
          <a:p>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102</a:t>
            </a:fld>
            <a:endParaRPr lang="en-US" dirty="0"/>
          </a:p>
        </p:txBody>
      </p:sp>
    </p:spTree>
    <p:extLst>
      <p:ext uri="{BB962C8B-B14F-4D97-AF65-F5344CB8AC3E}">
        <p14:creationId xmlns:p14="http://schemas.microsoft.com/office/powerpoint/2010/main" val="91615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Fund Mapping</a:t>
            </a:r>
            <a:br>
              <a:rPr lang="en-US" dirty="0"/>
            </a:br>
            <a:endParaRPr lang="en-US" sz="2400" dirty="0">
              <a:solidFill>
                <a:schemeClr val="tx2">
                  <a:lumMod val="50000"/>
                </a:schemeClr>
              </a:solidFill>
            </a:endParaRPr>
          </a:p>
        </p:txBody>
      </p:sp>
      <p:sp>
        <p:nvSpPr>
          <p:cNvPr id="3" name="Subtitle 2"/>
          <p:cNvSpPr>
            <a:spLocks noGrp="1"/>
          </p:cNvSpPr>
          <p:nvPr>
            <p:ph type="subTitle" idx="1"/>
          </p:nvPr>
        </p:nvSpPr>
        <p:spPr>
          <a:xfrm>
            <a:off x="1295400" y="3886200"/>
            <a:ext cx="6400800" cy="1752600"/>
          </a:xfrm>
        </p:spPr>
        <p:txBody>
          <a:bodyPr/>
          <a:lstStyle/>
          <a:p>
            <a:r>
              <a:rPr lang="en-US" dirty="0"/>
              <a:t>Heather Field</a:t>
            </a:r>
          </a:p>
          <a:p>
            <a:r>
              <a:rPr lang="en-US" dirty="0"/>
              <a:t>Executive Branch Budget Officer</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103</a:t>
            </a:fld>
            <a:endParaRPr lang="en-US" dirty="0"/>
          </a:p>
        </p:txBody>
      </p:sp>
    </p:spTree>
    <p:extLst>
      <p:ext uri="{BB962C8B-B14F-4D97-AF65-F5344CB8AC3E}">
        <p14:creationId xmlns:p14="http://schemas.microsoft.com/office/powerpoint/2010/main" val="3266913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a:t>
            </a:r>
          </a:p>
        </p:txBody>
      </p:sp>
      <p:sp>
        <p:nvSpPr>
          <p:cNvPr id="3" name="Content Placeholder 2"/>
          <p:cNvSpPr>
            <a:spLocks noGrp="1"/>
          </p:cNvSpPr>
          <p:nvPr>
            <p:ph idx="1"/>
          </p:nvPr>
        </p:nvSpPr>
        <p:spPr>
          <a:xfrm>
            <a:off x="457200" y="1828801"/>
            <a:ext cx="7924800" cy="4114801"/>
          </a:xfrm>
        </p:spPr>
        <p:txBody>
          <a:bodyPr>
            <a:normAutofit/>
          </a:bodyPr>
          <a:lstStyle/>
          <a:p>
            <a:pPr marL="857250" lvl="1" indent="-457200">
              <a:buFont typeface="Arial" panose="020B0604020202020204" pitchFamily="34" charset="0"/>
              <a:buChar char="•"/>
            </a:pPr>
            <a:r>
              <a:rPr lang="en-US" dirty="0"/>
              <a:t>Help and hover messages have</a:t>
            </a:r>
            <a:br>
              <a:rPr lang="en-US" dirty="0"/>
            </a:br>
            <a:r>
              <a:rPr lang="en-US" dirty="0"/>
              <a:t>been added prepopulated and </a:t>
            </a:r>
            <a:br>
              <a:rPr lang="en-US" dirty="0"/>
            </a:br>
            <a:r>
              <a:rPr lang="en-US" dirty="0"/>
              <a:t>required fields.</a:t>
            </a:r>
          </a:p>
          <a:p>
            <a:pPr marL="857250" lvl="1" indent="-457200">
              <a:buFont typeface="Arial" panose="020B0604020202020204" pitchFamily="34" charset="0"/>
              <a:buChar char="•"/>
            </a:pPr>
            <a:r>
              <a:rPr lang="en-US" dirty="0"/>
              <a:t>Expand All/Hide All – allows the user to open or hide all mapping lines with one button.</a:t>
            </a:r>
          </a:p>
          <a:p>
            <a:pPr marL="857250" lvl="1" indent="-457200">
              <a:buFont typeface="Arial" panose="020B0604020202020204" pitchFamily="34" charset="0"/>
              <a:buChar char="•"/>
            </a:pPr>
            <a:r>
              <a:rPr lang="en-US" dirty="0"/>
              <a:t>Vacancy Savings is automatically mapped to HF/GF.</a:t>
            </a:r>
          </a:p>
          <a:p>
            <a:pPr marL="857250" lvl="1" indent="-457200">
              <a:buFont typeface="Arial" panose="020B0604020202020204" pitchFamily="34" charset="0"/>
              <a:buChar char="•"/>
            </a:pPr>
            <a:r>
              <a:rPr lang="en-US" dirty="0"/>
              <a:t>Delete ALL – </a:t>
            </a:r>
            <a:r>
              <a:rPr lang="en-US" dirty="0">
                <a:sym typeface="Wingdings" panose="05000000000000000000" pitchFamily="2" charset="2"/>
              </a:rPr>
              <a:t>Will remove all mapping</a:t>
            </a:r>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104</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2"/>
            <a:ext cx="2767012" cy="13770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74512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a:t>
            </a:r>
            <a:r>
              <a:rPr lang="en-US" sz="3200" dirty="0"/>
              <a:t>(Cont.)</a:t>
            </a:r>
          </a:p>
        </p:txBody>
      </p:sp>
      <p:sp>
        <p:nvSpPr>
          <p:cNvPr id="3" name="Content Placeholder 2"/>
          <p:cNvSpPr>
            <a:spLocks noGrp="1"/>
          </p:cNvSpPr>
          <p:nvPr>
            <p:ph idx="1"/>
          </p:nvPr>
        </p:nvSpPr>
        <p:spPr>
          <a:xfrm>
            <a:off x="384463" y="1905000"/>
            <a:ext cx="7997537" cy="1295400"/>
          </a:xfrm>
        </p:spPr>
        <p:txBody>
          <a:bodyPr>
            <a:normAutofit fontScale="92500" lnSpcReduction="20000"/>
          </a:bodyPr>
          <a:lstStyle/>
          <a:p>
            <a:r>
              <a:rPr lang="en-US" dirty="0"/>
              <a:t>Line item - $ has been added, this will show your funding source by line item if mapped to this level.</a:t>
            </a:r>
          </a:p>
          <a:p>
            <a:pPr marL="0" indent="0">
              <a:buNone/>
            </a:pPr>
            <a:endParaRPr lang="en-US" dirty="0"/>
          </a:p>
          <a:p>
            <a:pPr marL="457200" lvl="1" indent="0" algn="r">
              <a:buNone/>
            </a:pPr>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a:t>Governor's Finance Office</a:t>
            </a:r>
            <a:endParaRPr lang="en-US" dirty="0"/>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105</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8" y="3200400"/>
            <a:ext cx="479612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808021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93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a:t>
            </a:r>
            <a:r>
              <a:rPr lang="en-US" sz="3200" dirty="0"/>
              <a:t>(Cont.)</a:t>
            </a:r>
          </a:p>
        </p:txBody>
      </p:sp>
      <p:sp>
        <p:nvSpPr>
          <p:cNvPr id="3" name="Content Placeholder 2"/>
          <p:cNvSpPr>
            <a:spLocks noGrp="1"/>
          </p:cNvSpPr>
          <p:nvPr>
            <p:ph idx="1"/>
          </p:nvPr>
        </p:nvSpPr>
        <p:spPr>
          <a:xfrm>
            <a:off x="384463" y="1905000"/>
            <a:ext cx="8302337" cy="685800"/>
          </a:xfrm>
        </p:spPr>
        <p:txBody>
          <a:bodyPr>
            <a:normAutofit/>
          </a:bodyPr>
          <a:lstStyle/>
          <a:p>
            <a:r>
              <a:rPr lang="en-US" dirty="0"/>
              <a:t>Balancing Tool </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a:t>Governor's Finance Office</a:t>
            </a:r>
            <a:endParaRPr lang="en-US" dirty="0"/>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106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7099300" cy="118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95463"/>
            <a:ext cx="76962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5142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(Cont.)</a:t>
            </a:r>
          </a:p>
        </p:txBody>
      </p:sp>
      <p:sp>
        <p:nvSpPr>
          <p:cNvPr id="3" name="Content Placeholder 2"/>
          <p:cNvSpPr>
            <a:spLocks noGrp="1"/>
          </p:cNvSpPr>
          <p:nvPr>
            <p:ph idx="1"/>
          </p:nvPr>
        </p:nvSpPr>
        <p:spPr>
          <a:xfrm>
            <a:off x="457200" y="1905000"/>
            <a:ext cx="8229600" cy="3810000"/>
          </a:xfrm>
        </p:spPr>
        <p:txBody>
          <a:bodyPr>
            <a:normAutofit/>
          </a:bodyPr>
          <a:lstStyle/>
          <a:p>
            <a:r>
              <a:rPr lang="en-US" dirty="0"/>
              <a:t>Position Mapping - new functionality has been added (funding crosswalks): </a:t>
            </a:r>
          </a:p>
          <a:p>
            <a:pPr marL="0" indent="0">
              <a:buNone/>
            </a:pPr>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a:t>Governor's Finance Office</a:t>
            </a:r>
            <a:endParaRPr lang="en-US" dirty="0"/>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107</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4" y="3048000"/>
            <a:ext cx="84486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607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a:t>
            </a:r>
            <a:r>
              <a:rPr lang="en-US" sz="3200" dirty="0"/>
              <a:t>(Cont.)</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108</a:t>
            </a:fld>
            <a:endParaRPr lang="en-US" dirty="0"/>
          </a:p>
        </p:txBody>
      </p:sp>
      <p:sp>
        <p:nvSpPr>
          <p:cNvPr id="7" name="Content Placeholder 6"/>
          <p:cNvSpPr>
            <a:spLocks noGrp="1"/>
          </p:cNvSpPr>
          <p:nvPr>
            <p:ph idx="1"/>
          </p:nvPr>
        </p:nvSpPr>
        <p:spPr>
          <a:xfrm>
            <a:off x="457200" y="2133603"/>
            <a:ext cx="8229600" cy="1066799"/>
          </a:xfrm>
        </p:spPr>
        <p:txBody>
          <a:bodyPr>
            <a:normAutofit lnSpcReduction="10000"/>
          </a:bodyPr>
          <a:lstStyle/>
          <a:p>
            <a:r>
              <a:rPr lang="en-US" dirty="0"/>
              <a:t>This selection allows you to view positions as they are funded in data warehouse.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3048000"/>
            <a:ext cx="83820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572002"/>
            <a:ext cx="4572000" cy="126682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800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a:t>
            </a:r>
            <a:r>
              <a:rPr lang="en-US" sz="3200" dirty="0"/>
              <a:t>(Cont.)</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109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47" y="3705052"/>
            <a:ext cx="8062912" cy="178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1" y="1752602"/>
            <a:ext cx="184731" cy="1200329"/>
          </a:xfrm>
          <a:prstGeom prst="rect">
            <a:avLst/>
          </a:prstGeom>
          <a:noFill/>
        </p:spPr>
        <p:txBody>
          <a:bodyPr wrap="none" rtlCol="0">
            <a:spAutoFit/>
          </a:bodyPr>
          <a:lstStyle/>
          <a:p>
            <a:endParaRPr lang="en-US" dirty="0"/>
          </a:p>
          <a:p>
            <a:endParaRPr lang="en-US" dirty="0"/>
          </a:p>
          <a:p>
            <a:endParaRPr lang="en-US" dirty="0"/>
          </a:p>
          <a:p>
            <a:endParaRPr lang="en-US" dirty="0"/>
          </a:p>
        </p:txBody>
      </p:sp>
      <p:sp>
        <p:nvSpPr>
          <p:cNvPr id="8" name="TextBox 7"/>
          <p:cNvSpPr txBox="1"/>
          <p:nvPr/>
        </p:nvSpPr>
        <p:spPr>
          <a:xfrm>
            <a:off x="762001" y="2168098"/>
            <a:ext cx="775425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 This selection allows you to copy mapping from default accounting. </a:t>
            </a:r>
          </a:p>
        </p:txBody>
      </p:sp>
    </p:spTree>
    <p:extLst>
      <p:ext uri="{BB962C8B-B14F-4D97-AF65-F5344CB8AC3E}">
        <p14:creationId xmlns:p14="http://schemas.microsoft.com/office/powerpoint/2010/main" val="111243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Framework is Organized</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352452275"/>
              </p:ext>
            </p:extLst>
          </p:nvPr>
        </p:nvGraphicFramePr>
        <p:xfrm>
          <a:off x="457200" y="2133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6DAD16D-BFDC-4715-A95B-D3CADA9DB5EA}" type="slidenum">
              <a:rPr lang="en-US" smtClean="0"/>
              <a:t>11</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3478496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143000"/>
          </a:xfrm>
        </p:spPr>
        <p:txBody>
          <a:bodyPr/>
          <a:lstStyle/>
          <a:p>
            <a:r>
              <a:rPr lang="en-US" dirty="0"/>
              <a:t>Questions? </a:t>
            </a:r>
            <a:endParaRPr lang="en-US" sz="2400" dirty="0">
              <a:solidFill>
                <a:schemeClr val="tx2">
                  <a:lumMod val="50000"/>
                </a:schemeClr>
              </a:solidFill>
            </a:endParaRPr>
          </a:p>
        </p:txBody>
      </p:sp>
      <p:sp>
        <p:nvSpPr>
          <p:cNvPr id="3" name="Subtitle 2"/>
          <p:cNvSpPr>
            <a:spLocks noGrp="1"/>
          </p:cNvSpPr>
          <p:nvPr>
            <p:ph type="subTitle" idx="1"/>
          </p:nvPr>
        </p:nvSpPr>
        <p:spPr>
          <a:xfrm>
            <a:off x="609600" y="2438400"/>
            <a:ext cx="7772400" cy="2895600"/>
          </a:xfrm>
        </p:spPr>
        <p:txBody>
          <a:bodyPr>
            <a:normAutofit fontScale="85000" lnSpcReduction="20000"/>
          </a:bodyPr>
          <a:lstStyle/>
          <a:p>
            <a:r>
              <a:rPr lang="en-US" dirty="0">
                <a:hlinkClick r:id="rId3"/>
              </a:rPr>
              <a:t>Budget@finance.nv.gov</a:t>
            </a:r>
            <a:endParaRPr lang="en-US" dirty="0"/>
          </a:p>
          <a:p>
            <a:endParaRPr lang="en-US" dirty="0"/>
          </a:p>
          <a:p>
            <a:r>
              <a:rPr lang="en-US" sz="4600" dirty="0">
                <a:solidFill>
                  <a:schemeClr val="tx1"/>
                </a:solidFill>
              </a:rPr>
              <a:t>For questions after this seminar, please contact your agency’s assigned Executive Branch Budget Officer.</a:t>
            </a:r>
          </a:p>
          <a:p>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110</a:t>
            </a:fld>
            <a:endParaRPr lang="en-US" dirty="0"/>
          </a:p>
        </p:txBody>
      </p:sp>
    </p:spTree>
    <p:extLst>
      <p:ext uri="{BB962C8B-B14F-4D97-AF65-F5344CB8AC3E}">
        <p14:creationId xmlns:p14="http://schemas.microsoft.com/office/powerpoint/2010/main" val="8653494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2"/>
            <a:ext cx="7772400" cy="1470025"/>
          </a:xfrm>
        </p:spPr>
        <p:txBody>
          <a:bodyPr/>
          <a:lstStyle/>
          <a:p>
            <a:r>
              <a:rPr lang="en-US" dirty="0"/>
              <a:t>NEBS Bill Draft Request Changes</a:t>
            </a:r>
            <a:endParaRPr lang="en-US" sz="2400" dirty="0">
              <a:solidFill>
                <a:schemeClr val="tx2">
                  <a:lumMod val="50000"/>
                </a:schemeClr>
              </a:solidFill>
            </a:endParaRPr>
          </a:p>
        </p:txBody>
      </p:sp>
      <p:sp>
        <p:nvSpPr>
          <p:cNvPr id="3" name="Subtitle 2"/>
          <p:cNvSpPr>
            <a:spLocks noGrp="1"/>
          </p:cNvSpPr>
          <p:nvPr>
            <p:ph type="subTitle" idx="1"/>
          </p:nvPr>
        </p:nvSpPr>
        <p:spPr>
          <a:xfrm>
            <a:off x="1371600" y="3810000"/>
            <a:ext cx="6400800" cy="1524000"/>
          </a:xfrm>
        </p:spPr>
        <p:txBody>
          <a:bodyPr/>
          <a:lstStyle/>
          <a:p>
            <a:r>
              <a:rPr lang="en-US" dirty="0"/>
              <a:t>Paul Nicks</a:t>
            </a:r>
          </a:p>
          <a:p>
            <a:r>
              <a:rPr lang="en-US" dirty="0"/>
              <a:t>Deputy Director</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111</a:t>
            </a:fld>
            <a:endParaRPr lang="en-US" dirty="0"/>
          </a:p>
        </p:txBody>
      </p:sp>
    </p:spTree>
    <p:extLst>
      <p:ext uri="{BB962C8B-B14F-4D97-AF65-F5344CB8AC3E}">
        <p14:creationId xmlns:p14="http://schemas.microsoft.com/office/powerpoint/2010/main" val="2083583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NEBS BDR Module</a:t>
            </a:r>
          </a:p>
        </p:txBody>
      </p:sp>
      <p:sp>
        <p:nvSpPr>
          <p:cNvPr id="3" name="Content Placeholder 2"/>
          <p:cNvSpPr>
            <a:spLocks noGrp="1"/>
          </p:cNvSpPr>
          <p:nvPr>
            <p:ph idx="1"/>
          </p:nvPr>
        </p:nvSpPr>
        <p:spPr/>
        <p:txBody>
          <a:bodyPr>
            <a:normAutofit/>
          </a:bodyPr>
          <a:lstStyle/>
          <a:p>
            <a:r>
              <a:rPr lang="en-US" dirty="0"/>
              <a:t>BDR Concepts</a:t>
            </a:r>
          </a:p>
          <a:p>
            <a:r>
              <a:rPr lang="en-US" dirty="0"/>
              <a:t>Simplified BDR submittal</a:t>
            </a:r>
          </a:p>
          <a:p>
            <a:r>
              <a:rPr lang="en-US" dirty="0"/>
              <a:t>Easier Tracking of Requests through BDR process</a:t>
            </a:r>
          </a:p>
          <a:p>
            <a:endParaRPr lang="en-US" dirty="0"/>
          </a:p>
          <a:p>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a:t>Governor's Finance Office</a:t>
            </a:r>
            <a:endParaRPr lang="en-US" dirty="0"/>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112</a:t>
            </a:fld>
            <a:endParaRPr lang="en-US" dirty="0"/>
          </a:p>
        </p:txBody>
      </p:sp>
    </p:spTree>
    <p:extLst>
      <p:ext uri="{BB962C8B-B14F-4D97-AF65-F5344CB8AC3E}">
        <p14:creationId xmlns:p14="http://schemas.microsoft.com/office/powerpoint/2010/main" val="6192347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BDR Concept Input Page</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113</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077" y="1631641"/>
            <a:ext cx="5323846" cy="4311959"/>
          </a:xfrm>
          <a:prstGeom prst="rect">
            <a:avLst/>
          </a:prstGeom>
        </p:spPr>
      </p:pic>
    </p:spTree>
    <p:extLst>
      <p:ext uri="{BB962C8B-B14F-4D97-AF65-F5344CB8AC3E}">
        <p14:creationId xmlns:p14="http://schemas.microsoft.com/office/powerpoint/2010/main" val="2466076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Budget or Policy Bill</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114</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2514602"/>
            <a:ext cx="8229600" cy="2176289"/>
          </a:xfrm>
          <a:prstGeom prst="rect">
            <a:avLst/>
          </a:prstGeom>
        </p:spPr>
      </p:pic>
      <p:sp>
        <p:nvSpPr>
          <p:cNvPr id="9" name="Title 1"/>
          <p:cNvSpPr txBox="1">
            <a:spLocks/>
          </p:cNvSpPr>
          <p:nvPr/>
        </p:nvSpPr>
        <p:spPr>
          <a:xfrm>
            <a:off x="457200" y="4876800"/>
            <a:ext cx="82296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An answer of “No” to the first question will block your ability to select Budget for BDR type, similarly an answer of “Yes” will block the Policy selections.</a:t>
            </a:r>
          </a:p>
        </p:txBody>
      </p:sp>
    </p:spTree>
    <p:extLst>
      <p:ext uri="{BB962C8B-B14F-4D97-AF65-F5344CB8AC3E}">
        <p14:creationId xmlns:p14="http://schemas.microsoft.com/office/powerpoint/2010/main" val="8510465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Budget or Policy Bill</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115</a:t>
            </a:fld>
            <a:endParaRPr lang="en-US" dirty="0"/>
          </a:p>
        </p:txBody>
      </p:sp>
      <p:sp>
        <p:nvSpPr>
          <p:cNvPr id="9" name="Title 1"/>
          <p:cNvSpPr txBox="1">
            <a:spLocks/>
          </p:cNvSpPr>
          <p:nvPr/>
        </p:nvSpPr>
        <p:spPr>
          <a:xfrm>
            <a:off x="457200" y="51816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If the impacts of the BDR are unknown, you will be required to provide an explanation to why the impacts cannot be determined.  Designate the BDR as Policy-Substantive.</a:t>
            </a:r>
          </a:p>
        </p:txBody>
      </p:sp>
      <p:pic>
        <p:nvPicPr>
          <p:cNvPr id="10" name="Content Placeholder 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3179060"/>
          </a:xfrm>
          <a:prstGeom prst="rect">
            <a:avLst/>
          </a:prstGeom>
        </p:spPr>
      </p:pic>
    </p:spTree>
    <p:extLst>
      <p:ext uri="{BB962C8B-B14F-4D97-AF65-F5344CB8AC3E}">
        <p14:creationId xmlns:p14="http://schemas.microsoft.com/office/powerpoint/2010/main" val="15485832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Concept Approval and BDR Creation</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116</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2362202"/>
            <a:ext cx="8229600" cy="2061259"/>
          </a:xfrm>
          <a:prstGeom prst="rect">
            <a:avLst/>
          </a:prstGeom>
        </p:spPr>
      </p:pic>
      <p:sp>
        <p:nvSpPr>
          <p:cNvPr id="8" name="Title 1"/>
          <p:cNvSpPr txBox="1">
            <a:spLocks/>
          </p:cNvSpPr>
          <p:nvPr/>
        </p:nvSpPr>
        <p:spPr>
          <a:xfrm>
            <a:off x="457200" y="4876800"/>
            <a:ext cx="8229600" cy="8382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Once the concept is approved a text box will appear in the concept showing the BDR or BDRs that were created from the concept.  The Governor’s office has the ability to create up to 5 BDRs from one concept and to merge a concept into an existing BDR.</a:t>
            </a:r>
          </a:p>
        </p:txBody>
      </p:sp>
    </p:spTree>
    <p:extLst>
      <p:ext uri="{BB962C8B-B14F-4D97-AF65-F5344CB8AC3E}">
        <p14:creationId xmlns:p14="http://schemas.microsoft.com/office/powerpoint/2010/main" val="17097808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Contact Tab Changes</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117</a:t>
            </a:fld>
            <a:endParaRPr lang="en-US" dirty="0"/>
          </a:p>
        </p:txBody>
      </p:sp>
      <p:pic>
        <p:nvPicPr>
          <p:cNvPr id="10" name="Content Placeholder 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29908" y="1600200"/>
            <a:ext cx="7484184" cy="3810000"/>
          </a:xfrm>
          <a:prstGeom prst="rect">
            <a:avLst/>
          </a:prstGeom>
        </p:spPr>
      </p:pic>
      <p:sp>
        <p:nvSpPr>
          <p:cNvPr id="11" name="Title 1"/>
          <p:cNvSpPr txBox="1">
            <a:spLocks/>
          </p:cNvSpPr>
          <p:nvPr/>
        </p:nvSpPr>
        <p:spPr>
          <a:xfrm>
            <a:off x="457200" y="5486400"/>
            <a:ext cx="8229600" cy="6096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The Primary contact will only need to be entered once, unless there are different contacts for BDR review and testimony.</a:t>
            </a:r>
          </a:p>
        </p:txBody>
      </p:sp>
    </p:spTree>
    <p:extLst>
      <p:ext uri="{BB962C8B-B14F-4D97-AF65-F5344CB8AC3E}">
        <p14:creationId xmlns:p14="http://schemas.microsoft.com/office/powerpoint/2010/main" val="19197494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Legislative BDR</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118</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8229600" cy="1681842"/>
          </a:xfrm>
          <a:prstGeom prst="rect">
            <a:avLst/>
          </a:prstGeom>
        </p:spPr>
      </p:pic>
      <p:sp>
        <p:nvSpPr>
          <p:cNvPr id="8" name="Title 1"/>
          <p:cNvSpPr txBox="1">
            <a:spLocks/>
          </p:cNvSpPr>
          <p:nvPr/>
        </p:nvSpPr>
        <p:spPr>
          <a:xfrm>
            <a:off x="457200" y="4648200"/>
            <a:ext cx="8229600" cy="8382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Once the BDR has been approved and transmitted to the Legislative Counsel Bureau and entered into the Nevada Electronic Legislative Information System (NELIS), the Legislative BDR number will appear on the BDR in NEBS.</a:t>
            </a:r>
          </a:p>
        </p:txBody>
      </p:sp>
    </p:spTree>
    <p:extLst>
      <p:ext uri="{BB962C8B-B14F-4D97-AF65-F5344CB8AC3E}">
        <p14:creationId xmlns:p14="http://schemas.microsoft.com/office/powerpoint/2010/main" val="3385075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143000"/>
          </a:xfrm>
        </p:spPr>
        <p:txBody>
          <a:bodyPr/>
          <a:lstStyle/>
          <a:p>
            <a:r>
              <a:rPr lang="en-US" dirty="0"/>
              <a:t>Questions? </a:t>
            </a:r>
            <a:endParaRPr lang="en-US" sz="2400" dirty="0">
              <a:solidFill>
                <a:schemeClr val="tx2">
                  <a:lumMod val="50000"/>
                </a:schemeClr>
              </a:solidFill>
            </a:endParaRPr>
          </a:p>
        </p:txBody>
      </p:sp>
      <p:sp>
        <p:nvSpPr>
          <p:cNvPr id="3" name="Subtitle 2"/>
          <p:cNvSpPr>
            <a:spLocks noGrp="1"/>
          </p:cNvSpPr>
          <p:nvPr>
            <p:ph type="subTitle" idx="1"/>
          </p:nvPr>
        </p:nvSpPr>
        <p:spPr>
          <a:xfrm>
            <a:off x="609600" y="2438400"/>
            <a:ext cx="7772400" cy="2895600"/>
          </a:xfrm>
        </p:spPr>
        <p:txBody>
          <a:bodyPr>
            <a:normAutofit fontScale="85000" lnSpcReduction="20000"/>
          </a:bodyPr>
          <a:lstStyle/>
          <a:p>
            <a:r>
              <a:rPr lang="en-US" dirty="0">
                <a:hlinkClick r:id="rId3"/>
              </a:rPr>
              <a:t>Budget@finance.nv.gov</a:t>
            </a:r>
            <a:endParaRPr lang="en-US" dirty="0"/>
          </a:p>
          <a:p>
            <a:endParaRPr lang="en-US" dirty="0"/>
          </a:p>
          <a:p>
            <a:r>
              <a:rPr lang="en-US" sz="4600" dirty="0">
                <a:solidFill>
                  <a:schemeClr val="tx1"/>
                </a:solidFill>
              </a:rPr>
              <a:t>For questions after this seminar, please contact your agency’s assigned Executive Branch Budget Officer.</a:t>
            </a:r>
          </a:p>
          <a:p>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119</a:t>
            </a:fld>
            <a:endParaRPr lang="en-US" dirty="0"/>
          </a:p>
        </p:txBody>
      </p:sp>
    </p:spTree>
    <p:extLst>
      <p:ext uri="{BB962C8B-B14F-4D97-AF65-F5344CB8AC3E}">
        <p14:creationId xmlns:p14="http://schemas.microsoft.com/office/powerpoint/2010/main" val="118358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Framework Example</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380195184"/>
              </p:ext>
            </p:extLst>
          </p:nvPr>
        </p:nvGraphicFramePr>
        <p:xfrm>
          <a:off x="457200" y="2133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6DAD16D-BFDC-4715-A95B-D3CADA9DB5EA}" type="slidenum">
              <a:rPr lang="en-US" smtClean="0"/>
              <a:t>12</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2005299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2"/>
            <a:ext cx="7772400" cy="1470025"/>
          </a:xfrm>
        </p:spPr>
        <p:txBody>
          <a:bodyPr>
            <a:normAutofit/>
          </a:bodyPr>
          <a:lstStyle/>
          <a:p>
            <a:r>
              <a:rPr lang="en-US" dirty="0"/>
              <a:t>EITS TIN Process</a:t>
            </a:r>
            <a:endParaRPr lang="en-US" sz="2400" dirty="0">
              <a:solidFill>
                <a:schemeClr val="tx2">
                  <a:lumMod val="50000"/>
                </a:schemeClr>
              </a:solidFill>
            </a:endParaRPr>
          </a:p>
        </p:txBody>
      </p:sp>
      <p:sp>
        <p:nvSpPr>
          <p:cNvPr id="3" name="Subtitle 2"/>
          <p:cNvSpPr>
            <a:spLocks noGrp="1"/>
          </p:cNvSpPr>
          <p:nvPr>
            <p:ph type="subTitle" idx="1"/>
          </p:nvPr>
        </p:nvSpPr>
        <p:spPr>
          <a:xfrm>
            <a:off x="1371600" y="3581400"/>
            <a:ext cx="6400800" cy="1752600"/>
          </a:xfrm>
        </p:spPr>
        <p:txBody>
          <a:bodyPr/>
          <a:lstStyle/>
          <a:p>
            <a:r>
              <a:rPr lang="en-US" dirty="0"/>
              <a:t>David Haws</a:t>
            </a:r>
          </a:p>
          <a:p>
            <a:r>
              <a:rPr lang="en-US" dirty="0"/>
              <a:t>EITS Administrator</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120</a:t>
            </a:fld>
            <a:endParaRPr lang="en-US" dirty="0"/>
          </a:p>
        </p:txBody>
      </p:sp>
    </p:spTree>
    <p:extLst>
      <p:ext uri="{BB962C8B-B14F-4D97-AF65-F5344CB8AC3E}">
        <p14:creationId xmlns:p14="http://schemas.microsoft.com/office/powerpoint/2010/main" val="20324181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799118" y="533400"/>
            <a:ext cx="6745457" cy="2514600"/>
          </a:xfrm>
        </p:spPr>
        <p:txBody>
          <a:bodyPr>
            <a:normAutofit fontScale="90000"/>
          </a:bodyPr>
          <a:lstStyle/>
          <a:p>
            <a:pPr eaLnBrk="1" hangingPunct="1"/>
            <a:r>
              <a:rPr lang="en-US" altLang="en-US"/>
              <a:t>Technology Investment Planning</a:t>
            </a:r>
            <a:br>
              <a:rPr lang="en-US" altLang="en-US"/>
            </a:br>
            <a:br>
              <a:rPr lang="en-US" altLang="en-US"/>
            </a:br>
            <a:r>
              <a:rPr lang="en-US" altLang="en-US" sz="2400" b="0"/>
              <a:t>TIN ORIENTATION</a:t>
            </a:r>
            <a:br>
              <a:rPr lang="en-US" altLang="en-US" b="0"/>
            </a:br>
            <a:r>
              <a:rPr lang="en-US" altLang="en-US" sz="1800"/>
              <a:t>T</a:t>
            </a:r>
            <a:r>
              <a:rPr lang="en-US" altLang="en-US" sz="1800" b="0"/>
              <a:t>echnical </a:t>
            </a:r>
            <a:r>
              <a:rPr lang="en-US" altLang="en-US" sz="1800"/>
              <a:t>I</a:t>
            </a:r>
            <a:r>
              <a:rPr lang="en-US" altLang="en-US" sz="1800" b="0"/>
              <a:t>nvestment </a:t>
            </a:r>
            <a:r>
              <a:rPr lang="en-US" altLang="en-US" sz="1800"/>
              <a:t>N</a:t>
            </a:r>
            <a:r>
              <a:rPr lang="en-US" altLang="en-US" sz="1800" b="0"/>
              <a:t>otifications</a:t>
            </a:r>
          </a:p>
        </p:txBody>
      </p:sp>
      <p:sp>
        <p:nvSpPr>
          <p:cNvPr id="3" name="Content Placeholder 2"/>
          <p:cNvSpPr>
            <a:spLocks noGrp="1"/>
          </p:cNvSpPr>
          <p:nvPr>
            <p:ph type="subTitle" idx="1"/>
          </p:nvPr>
        </p:nvSpPr>
        <p:spPr>
          <a:xfrm>
            <a:off x="799119" y="3403600"/>
            <a:ext cx="3772883" cy="1397000"/>
          </a:xfrm>
        </p:spPr>
        <p:txBody>
          <a:bodyPr rtlCol="0"/>
          <a:lstStyle/>
          <a:p>
            <a:pPr eaLnBrk="1" fontAlgn="auto" hangingPunct="1">
              <a:spcAft>
                <a:spcPts val="0"/>
              </a:spcAft>
              <a:buClr>
                <a:schemeClr val="tx1">
                  <a:lumMod val="65000"/>
                  <a:lumOff val="35000"/>
                </a:schemeClr>
              </a:buClr>
              <a:buFont typeface="Arial" panose="020B0604020202020204" pitchFamily="34" charset="0"/>
              <a:buNone/>
              <a:defRPr/>
            </a:pPr>
            <a:r>
              <a:rPr lang="en-US" sz="1800" dirty="0">
                <a:latin typeface="+mj-lt"/>
              </a:rPr>
              <a:t>A new way for agencies to communicate to EITS about their technical initiatives</a:t>
            </a:r>
          </a:p>
          <a:p>
            <a:pPr eaLnBrk="1" fontAlgn="auto" hangingPunct="1">
              <a:spcAft>
                <a:spcPts val="0"/>
              </a:spcAft>
              <a:buClr>
                <a:schemeClr val="tx1">
                  <a:lumMod val="65000"/>
                  <a:lumOff val="35000"/>
                </a:schemeClr>
              </a:buClr>
              <a:buFont typeface="Arial" panose="020B0604020202020204" pitchFamily="34" charset="0"/>
              <a:buNone/>
              <a:defRPr/>
            </a:pPr>
            <a:endParaRPr lang="en-US" dirty="0"/>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E040917C-A0F9-4FA3-B7C0-6B986D10B417}" type="slidenum">
              <a:rPr lang="en-US" altLang="en-US">
                <a:solidFill>
                  <a:prstClr val="black"/>
                </a:solidFill>
              </a:rPr>
              <a:pPr/>
              <a:t>121</a:t>
            </a:fld>
            <a:endParaRPr lang="en-US" altLang="en-US">
              <a:solidFill>
                <a:prstClr val="black"/>
              </a:solidFill>
            </a:endParaRPr>
          </a:p>
        </p:txBody>
      </p:sp>
    </p:spTree>
    <p:extLst>
      <p:ext uri="{BB962C8B-B14F-4D97-AF65-F5344CB8AC3E}">
        <p14:creationId xmlns:p14="http://schemas.microsoft.com/office/powerpoint/2010/main" val="12401326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a:t>Vision and Goals</a:t>
            </a:r>
          </a:p>
        </p:txBody>
      </p:sp>
      <p:sp>
        <p:nvSpPr>
          <p:cNvPr id="8195" name="Content Placeholder 2"/>
          <p:cNvSpPr>
            <a:spLocks noGrp="1"/>
          </p:cNvSpPr>
          <p:nvPr>
            <p:ph idx="1"/>
          </p:nvPr>
        </p:nvSpPr>
        <p:spPr>
          <a:xfrm>
            <a:off x="799119" y="1828800"/>
            <a:ext cx="6516797" cy="3581400"/>
          </a:xfrm>
        </p:spPr>
        <p:txBody>
          <a:bodyPr>
            <a:normAutofit fontScale="85000" lnSpcReduction="10000"/>
          </a:bodyPr>
          <a:lstStyle/>
          <a:p>
            <a:pPr eaLnBrk="1" hangingPunct="1"/>
            <a:r>
              <a:rPr lang="en-US" altLang="en-US"/>
              <a:t>Improve overall IT investment visibility and collaboration.</a:t>
            </a:r>
          </a:p>
          <a:p>
            <a:pPr eaLnBrk="1" hangingPunct="1"/>
            <a:r>
              <a:rPr lang="en-US" altLang="en-US"/>
              <a:t>Identify additional statewide investment opportunity.</a:t>
            </a:r>
          </a:p>
          <a:p>
            <a:pPr eaLnBrk="1" hangingPunct="1"/>
            <a:r>
              <a:rPr lang="en-US" altLang="en-US"/>
              <a:t>Effective monitoring and administrating of IT investments for the State. </a:t>
            </a:r>
          </a:p>
          <a:p>
            <a:pPr eaLnBrk="1" hangingPunct="1"/>
            <a:r>
              <a:rPr lang="en-US" altLang="en-US"/>
              <a:t>Provides a vital step for further strategic technology investment planning statewide.</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20788565-74A0-4724-96A9-05DDD0730C07}" type="slidenum">
              <a:rPr lang="en-US" altLang="en-US">
                <a:solidFill>
                  <a:prstClr val="black"/>
                </a:solidFill>
              </a:rPr>
              <a:pPr/>
              <a:t>122</a:t>
            </a:fld>
            <a:endParaRPr lang="en-US" altLang="en-US">
              <a:solidFill>
                <a:prstClr val="black"/>
              </a:solidFill>
            </a:endParaRPr>
          </a:p>
        </p:txBody>
      </p:sp>
    </p:spTree>
    <p:extLst>
      <p:ext uri="{BB962C8B-B14F-4D97-AF65-F5344CB8AC3E}">
        <p14:creationId xmlns:p14="http://schemas.microsoft.com/office/powerpoint/2010/main" val="14006178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t>History and Future</a:t>
            </a:r>
          </a:p>
        </p:txBody>
      </p:sp>
      <p:sp>
        <p:nvSpPr>
          <p:cNvPr id="9219" name="Content Placeholder 2"/>
          <p:cNvSpPr>
            <a:spLocks noGrp="1"/>
          </p:cNvSpPr>
          <p:nvPr>
            <p:ph idx="1"/>
          </p:nvPr>
        </p:nvSpPr>
        <p:spPr>
          <a:xfrm>
            <a:off x="799118" y="1828800"/>
            <a:ext cx="6230973" cy="4191000"/>
          </a:xfrm>
        </p:spPr>
        <p:txBody>
          <a:bodyPr>
            <a:normAutofit fontScale="85000" lnSpcReduction="20000"/>
          </a:bodyPr>
          <a:lstStyle/>
          <a:p>
            <a:pPr eaLnBrk="1" hangingPunct="1"/>
            <a:r>
              <a:rPr lang="en-US" altLang="en-US"/>
              <a:t>The TIR process has served the state well.   </a:t>
            </a:r>
          </a:p>
          <a:p>
            <a:pPr eaLnBrk="1" hangingPunct="1"/>
            <a:r>
              <a:rPr lang="en-US" altLang="en-US"/>
              <a:t>The TIN process is the natural next step.</a:t>
            </a:r>
          </a:p>
          <a:p>
            <a:pPr eaLnBrk="1" hangingPunct="1"/>
            <a:r>
              <a:rPr lang="en-US" altLang="en-US"/>
              <a:t>As a questionnaire, the TIN captures overall IT investment scope and purpose and may reduce or eliminate the need for additional detailed TIR information in many instances.</a:t>
            </a:r>
          </a:p>
          <a:p>
            <a:pPr eaLnBrk="1" hangingPunct="1"/>
            <a:r>
              <a:rPr lang="en-US" altLang="en-US"/>
              <a:t>TINs will be available to fill out online and provide a centralized data repository.</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755BC563-F281-414C-ABA4-0D7E193355C4}" type="slidenum">
              <a:rPr lang="en-US" altLang="en-US">
                <a:solidFill>
                  <a:prstClr val="black"/>
                </a:solidFill>
              </a:rPr>
              <a:pPr/>
              <a:t>123</a:t>
            </a:fld>
            <a:endParaRPr lang="en-US" altLang="en-US">
              <a:solidFill>
                <a:prstClr val="black"/>
              </a:solidFill>
            </a:endParaRPr>
          </a:p>
        </p:txBody>
      </p:sp>
    </p:spTree>
    <p:extLst>
      <p:ext uri="{BB962C8B-B14F-4D97-AF65-F5344CB8AC3E}">
        <p14:creationId xmlns:p14="http://schemas.microsoft.com/office/powerpoint/2010/main" val="3754373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56284" y="576263"/>
            <a:ext cx="6516797" cy="1066800"/>
          </a:xfrm>
        </p:spPr>
        <p:txBody>
          <a:bodyPr/>
          <a:lstStyle/>
          <a:p>
            <a:pPr eaLnBrk="1" hangingPunct="1"/>
            <a:r>
              <a:rPr lang="en-US" altLang="en-US"/>
              <a:t>TIR vs TIN </a:t>
            </a:r>
            <a:r>
              <a:rPr lang="en-US" altLang="en-US" sz="1800"/>
              <a:t>(Today vs Tomorrow)</a:t>
            </a:r>
          </a:p>
        </p:txBody>
      </p:sp>
      <p:graphicFrame>
        <p:nvGraphicFramePr>
          <p:cNvPr id="5" name="Table 4"/>
          <p:cNvGraphicFramePr>
            <a:graphicFrameLocks noGrp="1"/>
          </p:cNvGraphicFramePr>
          <p:nvPr/>
        </p:nvGraphicFramePr>
        <p:xfrm>
          <a:off x="913449" y="1676403"/>
          <a:ext cx="6402466" cy="3608005"/>
        </p:xfrm>
        <a:graphic>
          <a:graphicData uri="http://schemas.openxmlformats.org/drawingml/2006/table">
            <a:tbl>
              <a:tblPr firstRow="1" bandRow="1">
                <a:tableStyleId>{5C22544A-7EE6-4342-B048-85BDC9FD1C3A}</a:tableStyleId>
              </a:tblPr>
              <a:tblGrid>
                <a:gridCol w="1214975">
                  <a:extLst>
                    <a:ext uri="{9D8B030D-6E8A-4147-A177-3AD203B41FA5}">
                      <a16:colId xmlns:a16="http://schemas.microsoft.com/office/drawing/2014/main" val="20000"/>
                    </a:ext>
                  </a:extLst>
                </a:gridCol>
                <a:gridCol w="2548802">
                  <a:extLst>
                    <a:ext uri="{9D8B030D-6E8A-4147-A177-3AD203B41FA5}">
                      <a16:colId xmlns:a16="http://schemas.microsoft.com/office/drawing/2014/main" val="20001"/>
                    </a:ext>
                  </a:extLst>
                </a:gridCol>
                <a:gridCol w="2638689">
                  <a:extLst>
                    <a:ext uri="{9D8B030D-6E8A-4147-A177-3AD203B41FA5}">
                      <a16:colId xmlns:a16="http://schemas.microsoft.com/office/drawing/2014/main" val="20002"/>
                    </a:ext>
                  </a:extLst>
                </a:gridCol>
              </a:tblGrid>
              <a:tr h="304777">
                <a:tc>
                  <a:txBody>
                    <a:bodyPr/>
                    <a:lstStyle/>
                    <a:p>
                      <a:endParaRPr lang="en-US" sz="1400" dirty="0"/>
                    </a:p>
                  </a:txBody>
                  <a:tcPr marL="68598" marR="68598" marT="45701" marB="45701"/>
                </a:tc>
                <a:tc>
                  <a:txBody>
                    <a:bodyPr/>
                    <a:lstStyle/>
                    <a:p>
                      <a:r>
                        <a:rPr lang="en-US" sz="1400" dirty="0"/>
                        <a:t>TIR</a:t>
                      </a:r>
                    </a:p>
                  </a:txBody>
                  <a:tcPr marL="68598" marR="68598" marT="45701" marB="45701"/>
                </a:tc>
                <a:tc>
                  <a:txBody>
                    <a:bodyPr/>
                    <a:lstStyle/>
                    <a:p>
                      <a:r>
                        <a:rPr lang="en-US" sz="1400" dirty="0"/>
                        <a:t>TIN</a:t>
                      </a:r>
                    </a:p>
                  </a:txBody>
                  <a:tcPr marL="68598" marR="68598" marT="45701" marB="45701"/>
                </a:tc>
                <a:extLst>
                  <a:ext uri="{0D108BD9-81ED-4DB2-BD59-A6C34878D82A}">
                    <a16:rowId xmlns:a16="http://schemas.microsoft.com/office/drawing/2014/main" val="10000"/>
                  </a:ext>
                </a:extLst>
              </a:tr>
              <a:tr h="944906">
                <a:tc>
                  <a:txBody>
                    <a:bodyPr/>
                    <a:lstStyle/>
                    <a:p>
                      <a:r>
                        <a:rPr lang="en-US" sz="1400" b="1" dirty="0"/>
                        <a:t>What</a:t>
                      </a:r>
                      <a:r>
                        <a:rPr lang="en-US" sz="1400" b="1" baseline="0" dirty="0"/>
                        <a:t> is it?</a:t>
                      </a:r>
                      <a:endParaRPr lang="en-US" sz="1400" b="1" dirty="0"/>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Consists of two forms: a narrative (Word file) and budgeting spreadsheet (Excel file). When f</a:t>
                      </a:r>
                      <a:r>
                        <a:rPr lang="en-US" sz="1400" baseline="0" dirty="0"/>
                        <a:t>illed out, provides information about a technical initiative.</a:t>
                      </a:r>
                      <a:endParaRPr lang="en-US" sz="1400" dirty="0"/>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 detailed online questionnaire. When f</a:t>
                      </a:r>
                      <a:r>
                        <a:rPr lang="en-US" sz="1400" baseline="0" dirty="0"/>
                        <a:t>illed out, provides </a:t>
                      </a:r>
                      <a:r>
                        <a:rPr lang="en-US" sz="1400" b="1" i="1" baseline="0" dirty="0"/>
                        <a:t>structured</a:t>
                      </a:r>
                      <a:r>
                        <a:rPr lang="en-US" sz="1400" i="1" baseline="0" dirty="0"/>
                        <a:t> </a:t>
                      </a:r>
                      <a:r>
                        <a:rPr lang="en-US" sz="1400" baseline="0" dirty="0"/>
                        <a:t>information about a technical initiative. </a:t>
                      </a:r>
                      <a:endParaRPr lang="en-US" sz="140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68598" marR="68598" marT="45701" marB="45701"/>
                </a:tc>
                <a:extLst>
                  <a:ext uri="{0D108BD9-81ED-4DB2-BD59-A6C34878D82A}">
                    <a16:rowId xmlns:a16="http://schemas.microsoft.com/office/drawing/2014/main" val="10001"/>
                  </a:ext>
                </a:extLst>
              </a:tr>
              <a:tr h="773383">
                <a:tc>
                  <a:txBody>
                    <a:bodyPr/>
                    <a:lstStyle/>
                    <a:p>
                      <a:r>
                        <a:rPr lang="en-US" sz="1400" b="1" dirty="0"/>
                        <a:t>What about it?</a:t>
                      </a:r>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TIR is not</a:t>
                      </a:r>
                      <a:r>
                        <a:rPr lang="en-US" sz="1400" baseline="0" dirty="0"/>
                        <a:t> new.</a:t>
                      </a:r>
                      <a:endParaRPr lang="en-US" sz="1400" dirty="0"/>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TIN is new! TINs will better</a:t>
                      </a:r>
                      <a:r>
                        <a:rPr lang="en-US" sz="1400" baseline="0" dirty="0"/>
                        <a:t> </a:t>
                      </a:r>
                      <a:r>
                        <a:rPr lang="en-US" sz="1400" i="0" baseline="0" dirty="0"/>
                        <a:t>track and report on technical initiatives over time.</a:t>
                      </a:r>
                      <a:endParaRPr lang="en-US" sz="1400" dirty="0"/>
                    </a:p>
                  </a:txBody>
                  <a:tcPr marL="68598" marR="68598" marT="45701" marB="45701"/>
                </a:tc>
                <a:extLst>
                  <a:ext uri="{0D108BD9-81ED-4DB2-BD59-A6C34878D82A}">
                    <a16:rowId xmlns:a16="http://schemas.microsoft.com/office/drawing/2014/main" val="10002"/>
                  </a:ext>
                </a:extLst>
              </a:tr>
              <a:tr h="1158283">
                <a:tc>
                  <a:txBody>
                    <a:bodyPr/>
                    <a:lstStyle/>
                    <a:p>
                      <a:r>
                        <a:rPr lang="en-US" sz="1400" b="1" dirty="0"/>
                        <a:t>What’s the</a:t>
                      </a:r>
                      <a:r>
                        <a:rPr lang="en-US" sz="1400" b="1" baseline="0" dirty="0"/>
                        <a:t> objective?</a:t>
                      </a:r>
                      <a:endParaRPr lang="en-US" sz="1400" b="1" dirty="0"/>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Historical TIRS will continue to be monitored and tracked.</a:t>
                      </a:r>
                      <a:endParaRPr lang="en-US" sz="1400" dirty="0"/>
                    </a:p>
                  </a:txBody>
                  <a:tcPr marL="68598" marR="68598" marT="45701" marB="457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TIN process will replace the TIR process as the primary means</a:t>
                      </a:r>
                      <a:r>
                        <a:rPr lang="en-US" sz="1400" baseline="0" dirty="0"/>
                        <a:t> for agencies to communicate technical initiatives to EITS.</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68598" marR="68598" marT="45701" marB="45701"/>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E50C6FC9-BBF7-4C82-B7C7-6F48179B40A4}" type="slidenum">
              <a:rPr lang="en-US" altLang="en-US">
                <a:solidFill>
                  <a:prstClr val="black"/>
                </a:solidFill>
              </a:rPr>
              <a:pPr/>
              <a:t>124</a:t>
            </a:fld>
            <a:endParaRPr lang="en-US" altLang="en-US">
              <a:solidFill>
                <a:prstClr val="black"/>
              </a:solidFill>
            </a:endParaRPr>
          </a:p>
        </p:txBody>
      </p:sp>
    </p:spTree>
    <p:extLst>
      <p:ext uri="{BB962C8B-B14F-4D97-AF65-F5344CB8AC3E}">
        <p14:creationId xmlns:p14="http://schemas.microsoft.com/office/powerpoint/2010/main" val="25960468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When should a TIN be submitted?</a:t>
            </a:r>
          </a:p>
        </p:txBody>
      </p:sp>
      <p:sp>
        <p:nvSpPr>
          <p:cNvPr id="11267" name="Content Placeholder 2"/>
          <p:cNvSpPr>
            <a:spLocks noGrp="1"/>
          </p:cNvSpPr>
          <p:nvPr>
            <p:ph idx="1"/>
          </p:nvPr>
        </p:nvSpPr>
        <p:spPr/>
        <p:txBody>
          <a:bodyPr>
            <a:normAutofit fontScale="85000" lnSpcReduction="20000"/>
          </a:bodyPr>
          <a:lstStyle/>
          <a:p>
            <a:pPr eaLnBrk="1" hangingPunct="1"/>
            <a:r>
              <a:rPr lang="en-US" altLang="en-US"/>
              <a:t>When the total estimated costs for a technical initiative comes to $50,000 or more, agencies need to inform EITS about it, via a TIN.</a:t>
            </a:r>
          </a:p>
          <a:p>
            <a:pPr eaLnBrk="1" hangingPunct="1"/>
            <a:r>
              <a:rPr lang="en-US" altLang="en-US"/>
              <a:t>The TIN is required regardless of the funding source, including proposed software as a service (SaaS)/Cloud solutions, and even if State IT is not involved in the project or ongoing maintenance.</a:t>
            </a:r>
          </a:p>
          <a:p>
            <a:pPr eaLnBrk="1" hangingPunct="1"/>
            <a:r>
              <a:rPr lang="en-US" altLang="en-US"/>
              <a:t>TINs are needed to help build up a repository of data, to help us understand the state’s overall technical profile.</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C1F95455-B56D-4170-9F5F-F631E2CFC7E8}" type="slidenum">
              <a:rPr lang="en-US" altLang="en-US">
                <a:solidFill>
                  <a:prstClr val="black"/>
                </a:solidFill>
              </a:rPr>
              <a:pPr/>
              <a:t>125</a:t>
            </a:fld>
            <a:endParaRPr lang="en-US" altLang="en-US">
              <a:solidFill>
                <a:prstClr val="black"/>
              </a:solidFill>
            </a:endParaRPr>
          </a:p>
        </p:txBody>
      </p:sp>
    </p:spTree>
    <p:extLst>
      <p:ext uri="{BB962C8B-B14F-4D97-AF65-F5344CB8AC3E}">
        <p14:creationId xmlns:p14="http://schemas.microsoft.com/office/powerpoint/2010/main" val="1357588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Typical TIN process in 4 steps</a:t>
            </a:r>
          </a:p>
        </p:txBody>
      </p:sp>
      <p:sp>
        <p:nvSpPr>
          <p:cNvPr id="3" name="Content Placeholder 2"/>
          <p:cNvSpPr>
            <a:spLocks noGrp="1"/>
          </p:cNvSpPr>
          <p:nvPr>
            <p:ph idx="1"/>
          </p:nvPr>
        </p:nvSpPr>
        <p:spPr/>
        <p:txBody>
          <a:bodyPr rtlCol="0">
            <a:normAutofit fontScale="92500" lnSpcReduction="10000"/>
          </a:bodyPr>
          <a:lstStyle/>
          <a:p>
            <a:pPr marL="502920" indent="-457200" eaLnBrk="1" fontAlgn="auto" hangingPunct="1">
              <a:spcAft>
                <a:spcPts val="0"/>
              </a:spcAft>
              <a:buClr>
                <a:schemeClr val="tx1">
                  <a:lumMod val="65000"/>
                  <a:lumOff val="35000"/>
                </a:schemeClr>
              </a:buClr>
              <a:buFont typeface="+mj-lt"/>
              <a:buAutoNum type="arabicPeriod"/>
              <a:defRPr/>
            </a:pPr>
            <a:r>
              <a:rPr lang="en-US" altLang="en-US" dirty="0"/>
              <a:t>Agency fills out and submits a TIN.</a:t>
            </a:r>
          </a:p>
          <a:p>
            <a:pPr marL="502920" indent="-457200" eaLnBrk="1" fontAlgn="auto" hangingPunct="1">
              <a:spcAft>
                <a:spcPts val="0"/>
              </a:spcAft>
              <a:buClr>
                <a:schemeClr val="tx1">
                  <a:lumMod val="65000"/>
                  <a:lumOff val="35000"/>
                </a:schemeClr>
              </a:buClr>
              <a:buFont typeface="+mj-lt"/>
              <a:buAutoNum type="arabicPeriod"/>
              <a:defRPr/>
            </a:pPr>
            <a:r>
              <a:rPr lang="en-US" altLang="en-US" dirty="0"/>
              <a:t>EITS reviews the TIN for technological opportunities for the State.</a:t>
            </a:r>
          </a:p>
          <a:p>
            <a:pPr marL="502920" indent="-457200" eaLnBrk="1" fontAlgn="auto" hangingPunct="1">
              <a:spcAft>
                <a:spcPts val="0"/>
              </a:spcAft>
              <a:buClr>
                <a:schemeClr val="tx1">
                  <a:lumMod val="65000"/>
                  <a:lumOff val="35000"/>
                </a:schemeClr>
              </a:buClr>
              <a:buFont typeface="+mj-lt"/>
              <a:buAutoNum type="arabicPeriod"/>
              <a:defRPr/>
            </a:pPr>
            <a:r>
              <a:rPr lang="en-US" altLang="en-US" dirty="0"/>
              <a:t>EITS notifies the agency and the Governor’s Finance Office that the TIN is completed.</a:t>
            </a:r>
          </a:p>
          <a:p>
            <a:pPr marL="502920" indent="-457200" eaLnBrk="1" fontAlgn="auto" hangingPunct="1">
              <a:spcAft>
                <a:spcPts val="0"/>
              </a:spcAft>
              <a:buClr>
                <a:schemeClr val="tx1">
                  <a:lumMod val="65000"/>
                  <a:lumOff val="35000"/>
                </a:schemeClr>
              </a:buClr>
              <a:buFont typeface="+mj-lt"/>
              <a:buAutoNum type="arabicPeriod"/>
              <a:defRPr/>
            </a:pPr>
            <a:r>
              <a:rPr lang="en-US" altLang="en-US" dirty="0"/>
              <a:t>EITS refers TINs that are $500K or more to the Information Technology Strategic Planning Committee (ITSPC).</a:t>
            </a:r>
          </a:p>
          <a:p>
            <a:pPr marL="45720" indent="0" eaLnBrk="1" fontAlgn="auto" hangingPunct="1">
              <a:spcAft>
                <a:spcPts val="0"/>
              </a:spcAft>
              <a:buClr>
                <a:schemeClr val="tx1">
                  <a:lumMod val="65000"/>
                  <a:lumOff val="35000"/>
                </a:schemeClr>
              </a:buClr>
              <a:buFont typeface="Arial" panose="020B0604020202020204" pitchFamily="34" charset="0"/>
              <a:buNone/>
              <a:defRPr/>
            </a:pPr>
            <a:endParaRPr lang="en-US" altLang="en-US" dirty="0"/>
          </a:p>
          <a:p>
            <a:pPr marL="274320" eaLnBrk="1" fontAlgn="auto" hangingPunct="1">
              <a:spcAft>
                <a:spcPts val="0"/>
              </a:spcAft>
              <a:buClr>
                <a:schemeClr val="tx1">
                  <a:lumMod val="65000"/>
                  <a:lumOff val="35000"/>
                </a:schemeClr>
              </a:buClr>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87572C83-7221-461D-A765-2AF548635CEA}" type="slidenum">
              <a:rPr lang="en-US" altLang="en-US">
                <a:solidFill>
                  <a:prstClr val="black"/>
                </a:solidFill>
              </a:rPr>
              <a:pPr/>
              <a:t>126</a:t>
            </a:fld>
            <a:endParaRPr lang="en-US" altLang="en-US">
              <a:solidFill>
                <a:prstClr val="black"/>
              </a:solidFill>
            </a:endParaRPr>
          </a:p>
        </p:txBody>
      </p:sp>
    </p:spTree>
    <p:extLst>
      <p:ext uri="{BB962C8B-B14F-4D97-AF65-F5344CB8AC3E}">
        <p14:creationId xmlns:p14="http://schemas.microsoft.com/office/powerpoint/2010/main" val="14343868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What to expect? Process timeline</a:t>
            </a:r>
          </a:p>
        </p:txBody>
      </p:sp>
      <p:sp>
        <p:nvSpPr>
          <p:cNvPr id="13315" name="Content Placeholder 2"/>
          <p:cNvSpPr>
            <a:spLocks noGrp="1"/>
          </p:cNvSpPr>
          <p:nvPr>
            <p:ph idx="1"/>
          </p:nvPr>
        </p:nvSpPr>
        <p:spPr/>
        <p:txBody>
          <a:bodyPr>
            <a:normAutofit fontScale="92500" lnSpcReduction="20000"/>
          </a:bodyPr>
          <a:lstStyle/>
          <a:p>
            <a:pPr marL="342900" indent="-342900" eaLnBrk="1" hangingPunct="1"/>
            <a:r>
              <a:rPr lang="en-US" altLang="en-US"/>
              <a:t>Reviews typically span three to six weeks. </a:t>
            </a:r>
          </a:p>
          <a:p>
            <a:pPr marL="342900" indent="-342900" eaLnBrk="1" hangingPunct="1"/>
            <a:r>
              <a:rPr lang="en-US" altLang="en-US"/>
              <a:t>The timeline may occasionally go longer, depending on the complexity of the initiative and the completeness and clarity of the TIN submission, as well as the responsiveness of the agency. Also, the timeline may be impacted by the number of TIN reviews in the EITS queue.</a:t>
            </a:r>
          </a:p>
          <a:p>
            <a:pPr marL="342900" indent="-342900" eaLnBrk="1" hangingPunct="1"/>
            <a:r>
              <a:rPr lang="en-US" altLang="en-US" b="1"/>
              <a:t>The good news</a:t>
            </a:r>
            <a:r>
              <a:rPr lang="en-US" altLang="en-US"/>
              <a:t>: EITS will work with agencies to keep things moving in the process.</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3031C483-0A4C-4EF7-BB45-496955FD1503}" type="slidenum">
              <a:rPr lang="en-US" altLang="en-US">
                <a:solidFill>
                  <a:prstClr val="black"/>
                </a:solidFill>
              </a:rPr>
              <a:pPr/>
              <a:t>127</a:t>
            </a:fld>
            <a:endParaRPr lang="en-US" altLang="en-US">
              <a:solidFill>
                <a:prstClr val="black"/>
              </a:solidFill>
            </a:endParaRPr>
          </a:p>
        </p:txBody>
      </p:sp>
    </p:spTree>
    <p:extLst>
      <p:ext uri="{BB962C8B-B14F-4D97-AF65-F5344CB8AC3E}">
        <p14:creationId xmlns:p14="http://schemas.microsoft.com/office/powerpoint/2010/main" val="26633167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t>Sneak Preview</a:t>
            </a:r>
          </a:p>
        </p:txBody>
      </p:sp>
      <p:sp>
        <p:nvSpPr>
          <p:cNvPr id="4" name="Slide Number Placeholder 3"/>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0D105AFF-DD25-4D12-813B-CE60DA03BD20}" type="slidenum">
              <a:rPr lang="en-US" altLang="en-US">
                <a:solidFill>
                  <a:prstClr val="black"/>
                </a:solidFill>
              </a:rPr>
              <a:pPr/>
              <a:t>128</a:t>
            </a:fld>
            <a:endParaRPr lang="en-US" altLang="en-US">
              <a:solidFill>
                <a:prstClr val="black"/>
              </a:solidFill>
            </a:endParaRP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555" y="1752600"/>
            <a:ext cx="4894743"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4059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Sneak Preview II</a:t>
            </a:r>
          </a:p>
        </p:txBody>
      </p:sp>
      <p:sp>
        <p:nvSpPr>
          <p:cNvPr id="3" name="Slide Number Placeholder 2"/>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23FDB322-745C-4CC6-9C63-22C463539FB6}" type="slidenum">
              <a:rPr lang="en-US" altLang="en-US">
                <a:solidFill>
                  <a:prstClr val="black"/>
                </a:solidFill>
              </a:rPr>
              <a:pPr/>
              <a:t>129</a:t>
            </a:fld>
            <a:endParaRPr lang="en-US" altLang="en-US">
              <a:solidFill>
                <a:prstClr val="black"/>
              </a:solidFill>
            </a:endParaRPr>
          </a:p>
        </p:txBody>
      </p:sp>
      <p:pic>
        <p:nvPicPr>
          <p:cNvPr id="15364"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9119" y="1830391"/>
            <a:ext cx="6082105" cy="4086225"/>
          </a:xfrm>
        </p:spPr>
      </p:pic>
    </p:spTree>
    <p:extLst>
      <p:ext uri="{BB962C8B-B14F-4D97-AF65-F5344CB8AC3E}">
        <p14:creationId xmlns:p14="http://schemas.microsoft.com/office/powerpoint/2010/main" val="85645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a:t>Priorities and Core Functions</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686715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6DAD16D-BFDC-4715-A95B-D3CADA9DB5EA}" type="slidenum">
              <a:rPr lang="en-US" smtClean="0"/>
              <a:t>13</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9859567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Sneak Preview III: Capture Costs</a:t>
            </a:r>
          </a:p>
        </p:txBody>
      </p:sp>
      <p:sp>
        <p:nvSpPr>
          <p:cNvPr id="5" name="Slide Number Placeholder 4"/>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3C10430F-8E67-48BE-8457-39610F0A45A1}" type="slidenum">
              <a:rPr lang="en-US" altLang="en-US">
                <a:solidFill>
                  <a:prstClr val="black"/>
                </a:solidFill>
              </a:rPr>
              <a:pPr/>
              <a:t>130</a:t>
            </a:fld>
            <a:endParaRPr lang="en-US" altLang="en-US">
              <a:solidFill>
                <a:prstClr val="black"/>
              </a:solidFill>
            </a:endParaRPr>
          </a:p>
        </p:txBody>
      </p:sp>
      <p:pic>
        <p:nvPicPr>
          <p:cNvPr id="1638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3449" y="1782763"/>
            <a:ext cx="4435042" cy="4191000"/>
          </a:xfrm>
        </p:spPr>
      </p:pic>
    </p:spTree>
    <p:extLst>
      <p:ext uri="{BB962C8B-B14F-4D97-AF65-F5344CB8AC3E}">
        <p14:creationId xmlns:p14="http://schemas.microsoft.com/office/powerpoint/2010/main" val="14307560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t>Sneak Preview IV: More costs</a:t>
            </a:r>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9118" y="1828800"/>
            <a:ext cx="4375496" cy="4191000"/>
          </a:xfrm>
        </p:spPr>
      </p:pic>
      <p:sp>
        <p:nvSpPr>
          <p:cNvPr id="5" name="Slide Number Placeholder 4"/>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2A671E56-DCD8-4F47-BD71-8D540E23B69E}" type="slidenum">
              <a:rPr lang="en-US" altLang="en-US">
                <a:solidFill>
                  <a:prstClr val="black"/>
                </a:solidFill>
              </a:rPr>
              <a:pPr/>
              <a:t>131</a:t>
            </a:fld>
            <a:endParaRPr lang="en-US" altLang="en-US">
              <a:solidFill>
                <a:prstClr val="black"/>
              </a:solidFill>
            </a:endParaRPr>
          </a:p>
        </p:txBody>
      </p:sp>
    </p:spTree>
    <p:extLst>
      <p:ext uri="{BB962C8B-B14F-4D97-AF65-F5344CB8AC3E}">
        <p14:creationId xmlns:p14="http://schemas.microsoft.com/office/powerpoint/2010/main" val="13701345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Sneak Preview V</a:t>
            </a:r>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9118" y="1752600"/>
            <a:ext cx="4869733" cy="4191000"/>
          </a:xfrm>
        </p:spPr>
      </p:pic>
      <p:sp>
        <p:nvSpPr>
          <p:cNvPr id="5" name="Slide Number Placeholder 4"/>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D5E68737-400E-46B9-B0E1-00534323399B}" type="slidenum">
              <a:rPr lang="en-US" altLang="en-US">
                <a:solidFill>
                  <a:prstClr val="black"/>
                </a:solidFill>
              </a:rPr>
              <a:pPr/>
              <a:t>132</a:t>
            </a:fld>
            <a:endParaRPr lang="en-US" altLang="en-US">
              <a:solidFill>
                <a:prstClr val="black"/>
              </a:solidFill>
            </a:endParaRPr>
          </a:p>
        </p:txBody>
      </p:sp>
    </p:spTree>
    <p:extLst>
      <p:ext uri="{BB962C8B-B14F-4D97-AF65-F5344CB8AC3E}">
        <p14:creationId xmlns:p14="http://schemas.microsoft.com/office/powerpoint/2010/main" val="10275196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t>Sneak Preview VI: Printing</a:t>
            </a:r>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9119" y="1828800"/>
            <a:ext cx="3745491" cy="4191000"/>
          </a:xfrm>
        </p:spPr>
      </p:pic>
      <p:sp>
        <p:nvSpPr>
          <p:cNvPr id="5" name="Slide Number Placeholder 4"/>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7EF1E0B1-1877-4274-A5D0-3D30CC55A3FC}" type="slidenum">
              <a:rPr lang="en-US" altLang="en-US">
                <a:solidFill>
                  <a:prstClr val="black"/>
                </a:solidFill>
              </a:rPr>
              <a:pPr/>
              <a:t>133</a:t>
            </a:fld>
            <a:endParaRPr lang="en-US" altLang="en-US">
              <a:solidFill>
                <a:prstClr val="black"/>
              </a:solidFill>
            </a:endParaRPr>
          </a:p>
        </p:txBody>
      </p:sp>
    </p:spTree>
    <p:extLst>
      <p:ext uri="{BB962C8B-B14F-4D97-AF65-F5344CB8AC3E}">
        <p14:creationId xmlns:p14="http://schemas.microsoft.com/office/powerpoint/2010/main" val="35964709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a:t>Sneak Preview VII: Saving to a PDF</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6283" y="1828800"/>
            <a:ext cx="4610110" cy="3762375"/>
          </a:xfrm>
        </p:spPr>
      </p:pic>
      <p:sp>
        <p:nvSpPr>
          <p:cNvPr id="5" name="Slide Number Placeholder 4"/>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50BF4BA6-FB04-4663-A94C-DD35134B9458}" type="slidenum">
              <a:rPr lang="en-US" altLang="en-US">
                <a:solidFill>
                  <a:prstClr val="black"/>
                </a:solidFill>
              </a:rPr>
              <a:pPr/>
              <a:t>134</a:t>
            </a:fld>
            <a:endParaRPr lang="en-US" altLang="en-US">
              <a:solidFill>
                <a:prstClr val="black"/>
              </a:solidFill>
            </a:endParaRPr>
          </a:p>
        </p:txBody>
      </p:sp>
    </p:spTree>
    <p:extLst>
      <p:ext uri="{BB962C8B-B14F-4D97-AF65-F5344CB8AC3E}">
        <p14:creationId xmlns:p14="http://schemas.microsoft.com/office/powerpoint/2010/main" val="1517415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Sneak Preview VIII: Attachments</a:t>
            </a:r>
          </a:p>
        </p:txBody>
      </p:sp>
      <p:pic>
        <p:nvPicPr>
          <p:cNvPr id="215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3448" y="1671638"/>
            <a:ext cx="4842342" cy="4576762"/>
          </a:xfrm>
        </p:spPr>
      </p:pic>
      <p:sp>
        <p:nvSpPr>
          <p:cNvPr id="4" name="Slide Number Placeholder 3"/>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EF2F261A-6190-457F-8B0F-238255A3B58E}" type="slidenum">
              <a:rPr lang="en-US" altLang="en-US">
                <a:solidFill>
                  <a:prstClr val="black"/>
                </a:solidFill>
              </a:rPr>
              <a:pPr/>
              <a:t>135</a:t>
            </a:fld>
            <a:endParaRPr lang="en-US" altLang="en-US">
              <a:solidFill>
                <a:prstClr val="black"/>
              </a:solidFill>
            </a:endParaRPr>
          </a:p>
        </p:txBody>
      </p:sp>
    </p:spTree>
    <p:extLst>
      <p:ext uri="{BB962C8B-B14F-4D97-AF65-F5344CB8AC3E}">
        <p14:creationId xmlns:p14="http://schemas.microsoft.com/office/powerpoint/2010/main" val="21285397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Technical Requirements</a:t>
            </a:r>
          </a:p>
        </p:txBody>
      </p:sp>
      <p:sp>
        <p:nvSpPr>
          <p:cNvPr id="22531" name="Content Placeholder 2"/>
          <p:cNvSpPr>
            <a:spLocks noGrp="1"/>
          </p:cNvSpPr>
          <p:nvPr>
            <p:ph idx="1"/>
          </p:nvPr>
        </p:nvSpPr>
        <p:spPr/>
        <p:txBody>
          <a:bodyPr/>
          <a:lstStyle/>
          <a:p>
            <a:pPr eaLnBrk="1" hangingPunct="1"/>
            <a:r>
              <a:rPr lang="en-US" altLang="en-US"/>
              <a:t>Access to the State network</a:t>
            </a:r>
          </a:p>
          <a:p>
            <a:pPr eaLnBrk="1" hangingPunct="1"/>
            <a:r>
              <a:rPr lang="en-US" altLang="en-US"/>
              <a:t>Internet Explorer 11</a:t>
            </a:r>
          </a:p>
          <a:p>
            <a:pPr eaLnBrk="1" hangingPunct="1"/>
            <a:r>
              <a:rPr lang="en-US" altLang="en-US"/>
              <a:t>InfoPath filler 2010 or 2013</a:t>
            </a:r>
          </a:p>
          <a:p>
            <a:pPr eaLnBrk="1" hangingPunct="1"/>
            <a:r>
              <a:rPr lang="en-US" altLang="en-US"/>
              <a:t>A user account may be needed if your agency does not use EITS email.</a:t>
            </a:r>
          </a:p>
          <a:p>
            <a:pPr lvl="1" eaLnBrk="1" hangingPunct="1"/>
            <a:r>
              <a:rPr lang="en-US" altLang="en-US"/>
              <a:t>Communicate to EITS who needs to access TINS at your agency and we can help with account set up.</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B4C6D97A-71F7-4BCD-A971-04E7685FA076}" type="slidenum">
              <a:rPr lang="en-US" altLang="en-US">
                <a:solidFill>
                  <a:prstClr val="black"/>
                </a:solidFill>
              </a:rPr>
              <a:pPr/>
              <a:t>136</a:t>
            </a:fld>
            <a:endParaRPr lang="en-US" altLang="en-US">
              <a:solidFill>
                <a:prstClr val="black"/>
              </a:solidFill>
            </a:endParaRPr>
          </a:p>
        </p:txBody>
      </p:sp>
    </p:spTree>
    <p:extLst>
      <p:ext uri="{BB962C8B-B14F-4D97-AF65-F5344CB8AC3E}">
        <p14:creationId xmlns:p14="http://schemas.microsoft.com/office/powerpoint/2010/main" val="40747371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Help needed?</a:t>
            </a:r>
          </a:p>
        </p:txBody>
      </p:sp>
      <p:sp>
        <p:nvSpPr>
          <p:cNvPr id="23555" name="Content Placeholder 2"/>
          <p:cNvSpPr>
            <a:spLocks noGrp="1"/>
          </p:cNvSpPr>
          <p:nvPr>
            <p:ph idx="1"/>
          </p:nvPr>
        </p:nvSpPr>
        <p:spPr/>
        <p:txBody>
          <a:bodyPr/>
          <a:lstStyle/>
          <a:p>
            <a:pPr eaLnBrk="1" hangingPunct="1"/>
            <a:r>
              <a:rPr lang="en-US" altLang="en-US"/>
              <a:t>EITS orientation meetings will be conducted.</a:t>
            </a:r>
          </a:p>
          <a:p>
            <a:pPr eaLnBrk="1" hangingPunct="1"/>
            <a:r>
              <a:rPr lang="en-US" altLang="en-US"/>
              <a:t>Orientation materials will be available for download.</a:t>
            </a:r>
          </a:p>
          <a:p>
            <a:pPr eaLnBrk="1" hangingPunct="1"/>
            <a:r>
              <a:rPr lang="en-US" altLang="en-US"/>
              <a:t>Email the TIN Admin with questions: </a:t>
            </a:r>
            <a:r>
              <a:rPr lang="en-US" altLang="en-US">
                <a:hlinkClick r:id="rId2"/>
              </a:rPr>
              <a:t>TIAdmin@admin.nv.gov</a:t>
            </a:r>
            <a:endParaRPr lang="en-US" altLang="en-US"/>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271642E1-D782-4FCD-A0FD-5CB79510DEA1}" type="slidenum">
              <a:rPr lang="en-US" altLang="en-US">
                <a:solidFill>
                  <a:prstClr val="black"/>
                </a:solidFill>
              </a:rPr>
              <a:pPr/>
              <a:t>137</a:t>
            </a:fld>
            <a:endParaRPr lang="en-US" altLang="en-US">
              <a:solidFill>
                <a:prstClr val="black"/>
              </a:solidFill>
            </a:endParaRPr>
          </a:p>
        </p:txBody>
      </p:sp>
    </p:spTree>
    <p:extLst>
      <p:ext uri="{BB962C8B-B14F-4D97-AF65-F5344CB8AC3E}">
        <p14:creationId xmlns:p14="http://schemas.microsoft.com/office/powerpoint/2010/main" val="22010829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t>Key dates for this budget cycle</a:t>
            </a:r>
          </a:p>
        </p:txBody>
      </p:sp>
      <p:graphicFrame>
        <p:nvGraphicFramePr>
          <p:cNvPr id="4" name="Table 3"/>
          <p:cNvGraphicFramePr>
            <a:graphicFrameLocks noGrp="1"/>
          </p:cNvGraphicFramePr>
          <p:nvPr/>
        </p:nvGraphicFramePr>
        <p:xfrm>
          <a:off x="859856" y="1828800"/>
          <a:ext cx="7199204" cy="3627439"/>
        </p:xfrm>
        <a:graphic>
          <a:graphicData uri="http://schemas.openxmlformats.org/drawingml/2006/table">
            <a:tbl>
              <a:tblPr firstRow="1" bandRow="1">
                <a:tableStyleId>{5C22544A-7EE6-4342-B048-85BDC9FD1C3A}</a:tableStyleId>
              </a:tblPr>
              <a:tblGrid>
                <a:gridCol w="1799801">
                  <a:extLst>
                    <a:ext uri="{9D8B030D-6E8A-4147-A177-3AD203B41FA5}">
                      <a16:colId xmlns:a16="http://schemas.microsoft.com/office/drawing/2014/main" val="20000"/>
                    </a:ext>
                  </a:extLst>
                </a:gridCol>
                <a:gridCol w="1169200">
                  <a:extLst>
                    <a:ext uri="{9D8B030D-6E8A-4147-A177-3AD203B41FA5}">
                      <a16:colId xmlns:a16="http://schemas.microsoft.com/office/drawing/2014/main" val="20001"/>
                    </a:ext>
                  </a:extLst>
                </a:gridCol>
                <a:gridCol w="1371957">
                  <a:extLst>
                    <a:ext uri="{9D8B030D-6E8A-4147-A177-3AD203B41FA5}">
                      <a16:colId xmlns:a16="http://schemas.microsoft.com/office/drawing/2014/main" val="20002"/>
                    </a:ext>
                  </a:extLst>
                </a:gridCol>
                <a:gridCol w="2858246">
                  <a:extLst>
                    <a:ext uri="{9D8B030D-6E8A-4147-A177-3AD203B41FA5}">
                      <a16:colId xmlns:a16="http://schemas.microsoft.com/office/drawing/2014/main" val="20003"/>
                    </a:ext>
                  </a:extLst>
                </a:gridCol>
              </a:tblGrid>
              <a:tr h="380923">
                <a:tc>
                  <a:txBody>
                    <a:bodyPr/>
                    <a:lstStyle/>
                    <a:p>
                      <a:r>
                        <a:rPr lang="en-US" sz="1600" dirty="0"/>
                        <a:t>Action item</a:t>
                      </a:r>
                    </a:p>
                  </a:txBody>
                  <a:tcPr marL="68596" marR="68596" marT="45679" marB="45679"/>
                </a:tc>
                <a:tc>
                  <a:txBody>
                    <a:bodyPr/>
                    <a:lstStyle/>
                    <a:p>
                      <a:r>
                        <a:rPr lang="en-US" sz="1600" dirty="0"/>
                        <a:t>Owner</a:t>
                      </a:r>
                    </a:p>
                  </a:txBody>
                  <a:tcPr marL="68596" marR="68596" marT="45679" marB="45679"/>
                </a:tc>
                <a:tc>
                  <a:txBody>
                    <a:bodyPr/>
                    <a:lstStyle/>
                    <a:p>
                      <a:r>
                        <a:rPr lang="en-US" sz="1600" dirty="0"/>
                        <a:t>Deadline</a:t>
                      </a:r>
                    </a:p>
                  </a:txBody>
                  <a:tcPr marL="68596" marR="68596" marT="45679" marB="45679"/>
                </a:tc>
                <a:tc>
                  <a:txBody>
                    <a:bodyPr/>
                    <a:lstStyle/>
                    <a:p>
                      <a:r>
                        <a:rPr lang="en-US" sz="1600" dirty="0"/>
                        <a:t>Notes</a:t>
                      </a:r>
                    </a:p>
                  </a:txBody>
                  <a:tcPr marL="68596" marR="68596" marT="45679" marB="45679"/>
                </a:tc>
                <a:extLst>
                  <a:ext uri="{0D108BD9-81ED-4DB2-BD59-A6C34878D82A}">
                    <a16:rowId xmlns:a16="http://schemas.microsoft.com/office/drawing/2014/main" val="10000"/>
                  </a:ext>
                </a:extLst>
              </a:tr>
              <a:tr h="488574">
                <a:tc>
                  <a:txBody>
                    <a:bodyPr/>
                    <a:lstStyle/>
                    <a:p>
                      <a:r>
                        <a:rPr lang="en-US" sz="1800" dirty="0"/>
                        <a:t>TINs due to EITS.</a:t>
                      </a:r>
                    </a:p>
                  </a:txBody>
                  <a:tcPr marL="68596" marR="68596" marT="45679" marB="45679"/>
                </a:tc>
                <a:tc>
                  <a:txBody>
                    <a:bodyPr/>
                    <a:lstStyle/>
                    <a:p>
                      <a:r>
                        <a:rPr lang="en-US" sz="1800" dirty="0"/>
                        <a:t>Agencies</a:t>
                      </a:r>
                    </a:p>
                  </a:txBody>
                  <a:tcPr marL="68596" marR="68596" marT="45679" marB="45679"/>
                </a:tc>
                <a:tc>
                  <a:txBody>
                    <a:bodyPr/>
                    <a:lstStyle/>
                    <a:p>
                      <a:r>
                        <a:rPr lang="en-US" sz="1800" dirty="0"/>
                        <a:t>April 6 2018</a:t>
                      </a:r>
                    </a:p>
                  </a:txBody>
                  <a:tcPr marL="68596" marR="68596" marT="45679" marB="45679"/>
                </a:tc>
                <a:tc>
                  <a:txBody>
                    <a:bodyPr/>
                    <a:lstStyle/>
                    <a:p>
                      <a:endParaRPr lang="en-US" sz="1800" dirty="0"/>
                    </a:p>
                  </a:txBody>
                  <a:tcPr marL="68596" marR="68596" marT="45679" marB="45679"/>
                </a:tc>
                <a:extLst>
                  <a:ext uri="{0D108BD9-81ED-4DB2-BD59-A6C34878D82A}">
                    <a16:rowId xmlns:a16="http://schemas.microsoft.com/office/drawing/2014/main" val="10001"/>
                  </a:ext>
                </a:extLst>
              </a:tr>
              <a:tr h="1308389">
                <a:tc>
                  <a:txBody>
                    <a:bodyPr/>
                    <a:lstStyle/>
                    <a:p>
                      <a:r>
                        <a:rPr lang="en-US" sz="1800" dirty="0"/>
                        <a:t>TINs</a:t>
                      </a:r>
                      <a:r>
                        <a:rPr lang="en-US" sz="1800" baseline="0" dirty="0"/>
                        <a:t> due to IT Strategic Planning Committee (ITSPC).</a:t>
                      </a:r>
                      <a:endParaRPr lang="en-US" sz="1800" dirty="0"/>
                    </a:p>
                  </a:txBody>
                  <a:tcPr marL="68596" marR="68596" marT="45679" marB="45679"/>
                </a:tc>
                <a:tc>
                  <a:txBody>
                    <a:bodyPr/>
                    <a:lstStyle/>
                    <a:p>
                      <a:r>
                        <a:rPr lang="en-US" sz="1800"/>
                        <a:t>EITS/Agency</a:t>
                      </a:r>
                      <a:endParaRPr lang="en-US" sz="1800" dirty="0"/>
                    </a:p>
                  </a:txBody>
                  <a:tcPr marL="68596" marR="68596" marT="45679" marB="45679"/>
                </a:tc>
                <a:tc>
                  <a:txBody>
                    <a:bodyPr/>
                    <a:lstStyle/>
                    <a:p>
                      <a:r>
                        <a:rPr lang="en-US" sz="1800" dirty="0"/>
                        <a:t>June</a:t>
                      </a:r>
                      <a:r>
                        <a:rPr lang="en-US" sz="1800" baseline="0" dirty="0"/>
                        <a:t> 15 2018</a:t>
                      </a:r>
                      <a:endParaRPr lang="en-US" sz="1800" dirty="0"/>
                    </a:p>
                  </a:txBody>
                  <a:tcPr marL="68596" marR="68596" marT="45679" marB="45679"/>
                </a:tc>
                <a:tc>
                  <a:txBody>
                    <a:bodyPr/>
                    <a:lstStyle/>
                    <a:p>
                      <a:r>
                        <a:rPr lang="en-US" sz="1800" dirty="0"/>
                        <a:t>The IT</a:t>
                      </a:r>
                      <a:r>
                        <a:rPr lang="en-US" sz="1800" baseline="0" dirty="0"/>
                        <a:t>SPC committee reviews and ranks TINS that are $500K and above.</a:t>
                      </a:r>
                      <a:endParaRPr lang="en-US" sz="1800" dirty="0"/>
                    </a:p>
                  </a:txBody>
                  <a:tcPr marL="68596" marR="68596" marT="45679" marB="45679"/>
                </a:tc>
                <a:extLst>
                  <a:ext uri="{0D108BD9-81ED-4DB2-BD59-A6C34878D82A}">
                    <a16:rowId xmlns:a16="http://schemas.microsoft.com/office/drawing/2014/main" val="10002"/>
                  </a:ext>
                </a:extLst>
              </a:tr>
              <a:tr h="1449553">
                <a:tc>
                  <a:txBody>
                    <a:bodyPr/>
                    <a:lstStyle/>
                    <a:p>
                      <a:r>
                        <a:rPr lang="en-US" sz="1800" dirty="0"/>
                        <a:t>ITPSC sends</a:t>
                      </a:r>
                      <a:r>
                        <a:rPr lang="en-US" sz="1800" baseline="0" dirty="0"/>
                        <a:t> TIN priority list to the Governor’s Finance Office.</a:t>
                      </a:r>
                      <a:endParaRPr lang="en-US" sz="1800" dirty="0"/>
                    </a:p>
                  </a:txBody>
                  <a:tcPr marL="68596" marR="68596" marT="45679" marB="45679"/>
                </a:tc>
                <a:tc>
                  <a:txBody>
                    <a:bodyPr/>
                    <a:lstStyle/>
                    <a:p>
                      <a:r>
                        <a:rPr lang="en-US" sz="1800" dirty="0"/>
                        <a:t>ITSPC</a:t>
                      </a:r>
                      <a:r>
                        <a:rPr lang="en-US" sz="1800" baseline="0" dirty="0"/>
                        <a:t> - </a:t>
                      </a:r>
                      <a:r>
                        <a:rPr lang="en-US" sz="1800" dirty="0"/>
                        <a:t>EITS</a:t>
                      </a:r>
                    </a:p>
                  </a:txBody>
                  <a:tcPr marL="68596" marR="68596" marT="45679" marB="45679"/>
                </a:tc>
                <a:tc>
                  <a:txBody>
                    <a:bodyPr/>
                    <a:lstStyle/>
                    <a:p>
                      <a:r>
                        <a:rPr lang="en-US" sz="1800" dirty="0"/>
                        <a:t>July</a:t>
                      </a:r>
                      <a:r>
                        <a:rPr lang="en-US" sz="1800" baseline="0" dirty="0"/>
                        <a:t> 11 2018</a:t>
                      </a:r>
                      <a:endParaRPr lang="en-US" sz="1800" dirty="0"/>
                    </a:p>
                  </a:txBody>
                  <a:tcPr marL="68596" marR="68596" marT="45679" marB="45679"/>
                </a:tc>
                <a:tc>
                  <a:txBody>
                    <a:bodyPr/>
                    <a:lstStyle/>
                    <a:p>
                      <a:endParaRPr lang="en-US" sz="1800" dirty="0"/>
                    </a:p>
                  </a:txBody>
                  <a:tcPr marL="68596" marR="68596" marT="45679" marB="45679"/>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A3842D68-AED8-45E2-8E13-42B7EB578EEE}" type="slidenum">
              <a:rPr lang="en-US" altLang="en-US">
                <a:solidFill>
                  <a:prstClr val="black"/>
                </a:solidFill>
              </a:rPr>
              <a:pPr/>
              <a:t>138</a:t>
            </a:fld>
            <a:endParaRPr lang="en-US" altLang="en-US">
              <a:solidFill>
                <a:prstClr val="black"/>
              </a:solidFill>
            </a:endParaRPr>
          </a:p>
        </p:txBody>
      </p:sp>
    </p:spTree>
    <p:extLst>
      <p:ext uri="{BB962C8B-B14F-4D97-AF65-F5344CB8AC3E}">
        <p14:creationId xmlns:p14="http://schemas.microsoft.com/office/powerpoint/2010/main" val="4084236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Reminder</a:t>
            </a:r>
          </a:p>
        </p:txBody>
      </p:sp>
      <p:sp>
        <p:nvSpPr>
          <p:cNvPr id="25603" name="Content Placeholder 2"/>
          <p:cNvSpPr>
            <a:spLocks noGrp="1"/>
          </p:cNvSpPr>
          <p:nvPr>
            <p:ph idx="1"/>
          </p:nvPr>
        </p:nvSpPr>
        <p:spPr/>
        <p:txBody>
          <a:bodyPr/>
          <a:lstStyle/>
          <a:p>
            <a:pPr marL="44450" indent="0">
              <a:buFont typeface="Arial" charset="0"/>
              <a:buNone/>
            </a:pPr>
            <a:r>
              <a:rPr lang="en-US" altLang="en-US"/>
              <a:t>TINs are also required for interim year initiatives.</a:t>
            </a:r>
          </a:p>
        </p:txBody>
      </p:sp>
      <p:sp>
        <p:nvSpPr>
          <p:cNvPr id="4" name="Slide Number Placeholder 3"/>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FFE74622-ABB8-449B-907A-FB2CD04526FD}" type="slidenum">
              <a:rPr lang="en-US" altLang="en-US">
                <a:solidFill>
                  <a:prstClr val="black"/>
                </a:solidFill>
              </a:rPr>
              <a:pPr/>
              <a:t>139</a:t>
            </a:fld>
            <a:endParaRPr lang="en-US" altLang="en-US">
              <a:solidFill>
                <a:prstClr val="black"/>
              </a:solidFill>
            </a:endParaRPr>
          </a:p>
        </p:txBody>
      </p:sp>
    </p:spTree>
    <p:extLst>
      <p:ext uri="{BB962C8B-B14F-4D97-AF65-F5344CB8AC3E}">
        <p14:creationId xmlns:p14="http://schemas.microsoft.com/office/powerpoint/2010/main" val="176474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a:t>Priorities and Core Functions</a:t>
            </a:r>
          </a:p>
        </p:txBody>
      </p:sp>
      <p:sp>
        <p:nvSpPr>
          <p:cNvPr id="5" name="Footer Placeholder 4"/>
          <p:cNvSpPr>
            <a:spLocks noGrp="1"/>
          </p:cNvSpPr>
          <p:nvPr>
            <p:ph type="ftr" sz="quarter" idx="11"/>
          </p:nvPr>
        </p:nvSpPr>
        <p:spPr>
          <a:xfrm>
            <a:off x="381000" y="6096000"/>
            <a:ext cx="41910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Governor's Finance Office</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DAD16D-BFDC-4715-A95B-D3CADA9DB5EA}"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Date Placeholder 3"/>
          <p:cNvSpPr>
            <a:spLocks noGrp="1"/>
          </p:cNvSpPr>
          <p:nvPr>
            <p:ph type="dt" sz="half" idx="10"/>
          </p:nvPr>
        </p:nvSpPr>
        <p:spPr>
          <a:xfrm>
            <a:off x="6629400" y="60960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February 27, 2018</a:t>
            </a:r>
          </a:p>
        </p:txBody>
      </p:sp>
      <p:sp>
        <p:nvSpPr>
          <p:cNvPr id="4" name="Content Placeholder 3">
            <a:extLst>
              <a:ext uri="{FF2B5EF4-FFF2-40B4-BE49-F238E27FC236}">
                <a16:creationId xmlns:a16="http://schemas.microsoft.com/office/drawing/2014/main" id="{EE0CB047-D3E1-4EC6-A648-2741E486DAA5}"/>
              </a:ext>
            </a:extLst>
          </p:cNvPr>
          <p:cNvSpPr>
            <a:spLocks noGrp="1"/>
          </p:cNvSpPr>
          <p:nvPr>
            <p:ph idx="1"/>
          </p:nvPr>
        </p:nvSpPr>
        <p:spPr>
          <a:xfrm>
            <a:off x="457200" y="2057400"/>
            <a:ext cx="4114800" cy="1828800"/>
          </a:xfrm>
          <a:solidFill>
            <a:srgbClr val="8EB4E3"/>
          </a:solidFill>
          <a:ln>
            <a:solidFill>
              <a:schemeClr val="tx1"/>
            </a:solidFill>
          </a:ln>
        </p:spPr>
        <p:txBody>
          <a:bodyPr>
            <a:normAutofit/>
          </a:bodyPr>
          <a:lstStyle/>
          <a:p>
            <a:pPr marL="0" indent="0">
              <a:spcAft>
                <a:spcPts val="600"/>
              </a:spcAft>
              <a:buNone/>
            </a:pPr>
            <a:r>
              <a:rPr lang="en-US" sz="1800" b="1" dirty="0"/>
              <a:t>EDUCATED &amp; HEALTHY CITIZENRY</a:t>
            </a:r>
          </a:p>
          <a:p>
            <a:pPr>
              <a:spcBef>
                <a:spcPts val="300"/>
              </a:spcBef>
            </a:pPr>
            <a:r>
              <a:rPr lang="en-US" sz="1800" b="1" dirty="0"/>
              <a:t>Transforming Education</a:t>
            </a:r>
          </a:p>
          <a:p>
            <a:pPr>
              <a:spcBef>
                <a:spcPts val="300"/>
              </a:spcBef>
            </a:pPr>
            <a:r>
              <a:rPr lang="en-US" sz="1800" b="1" dirty="0"/>
              <a:t>Promoting Healthy, Vibrant Communities</a:t>
            </a:r>
          </a:p>
          <a:p>
            <a:endParaRPr lang="en-US" sz="1800" b="1" dirty="0">
              <a:solidFill>
                <a:schemeClr val="accent2"/>
              </a:solidFill>
            </a:endParaRPr>
          </a:p>
        </p:txBody>
      </p:sp>
      <p:sp>
        <p:nvSpPr>
          <p:cNvPr id="8" name="Content Placeholder 3">
            <a:extLst>
              <a:ext uri="{FF2B5EF4-FFF2-40B4-BE49-F238E27FC236}">
                <a16:creationId xmlns:a16="http://schemas.microsoft.com/office/drawing/2014/main" id="{67DC0FCA-6CE3-4940-AA9F-FE403D244701}"/>
              </a:ext>
            </a:extLst>
          </p:cNvPr>
          <p:cNvSpPr txBox="1">
            <a:spLocks/>
          </p:cNvSpPr>
          <p:nvPr/>
        </p:nvSpPr>
        <p:spPr>
          <a:xfrm>
            <a:off x="4572000" y="2057400"/>
            <a:ext cx="4114800" cy="1828800"/>
          </a:xfrm>
          <a:prstGeom prst="rect">
            <a:avLst/>
          </a:prstGeom>
          <a:solidFill>
            <a:srgbClr val="D7E4BD"/>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t>EFFICIENT &amp; RESPONSIVE STATE GOVT</a:t>
            </a:r>
          </a:p>
          <a:p>
            <a:r>
              <a:rPr lang="en-US" sz="1800" b="1" dirty="0"/>
              <a:t>Government Efficiency &amp; Innovation</a:t>
            </a:r>
          </a:p>
        </p:txBody>
      </p:sp>
      <p:sp>
        <p:nvSpPr>
          <p:cNvPr id="9" name="Content Placeholder 3">
            <a:extLst>
              <a:ext uri="{FF2B5EF4-FFF2-40B4-BE49-F238E27FC236}">
                <a16:creationId xmlns:a16="http://schemas.microsoft.com/office/drawing/2014/main" id="{FB7FAAF8-29E7-4E2E-87CA-35BA62DEEA11}"/>
              </a:ext>
            </a:extLst>
          </p:cNvPr>
          <p:cNvSpPr txBox="1">
            <a:spLocks/>
          </p:cNvSpPr>
          <p:nvPr/>
        </p:nvSpPr>
        <p:spPr>
          <a:xfrm>
            <a:off x="457200" y="3886200"/>
            <a:ext cx="4114800" cy="1828800"/>
          </a:xfrm>
          <a:prstGeom prst="rect">
            <a:avLst/>
          </a:prstGeom>
          <a:solidFill>
            <a:srgbClr val="FAC09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t>SAFE &amp; LIVABLE COMMUNITIES</a:t>
            </a:r>
          </a:p>
          <a:p>
            <a:r>
              <a:rPr lang="en-US" sz="1800" b="1" dirty="0"/>
              <a:t>Infrastructure, Energy &amp; Environment</a:t>
            </a:r>
          </a:p>
          <a:p>
            <a:r>
              <a:rPr lang="en-US" sz="1800" b="1" dirty="0"/>
              <a:t>Improving Safety, Security </a:t>
            </a:r>
            <a:r>
              <a:rPr lang="en-US" sz="1800" b="1"/>
              <a:t>&amp; Justice</a:t>
            </a:r>
            <a:r>
              <a:rPr lang="en-US" sz="1800" b="1" dirty="0"/>
              <a:t>	</a:t>
            </a:r>
          </a:p>
        </p:txBody>
      </p:sp>
      <p:sp>
        <p:nvSpPr>
          <p:cNvPr id="10" name="Content Placeholder 3">
            <a:extLst>
              <a:ext uri="{FF2B5EF4-FFF2-40B4-BE49-F238E27FC236}">
                <a16:creationId xmlns:a16="http://schemas.microsoft.com/office/drawing/2014/main" id="{EA2A3B67-00BB-4C07-A608-7DBEF2F3CE78}"/>
              </a:ext>
            </a:extLst>
          </p:cNvPr>
          <p:cNvSpPr txBox="1">
            <a:spLocks/>
          </p:cNvSpPr>
          <p:nvPr/>
        </p:nvSpPr>
        <p:spPr>
          <a:xfrm>
            <a:off x="4572000" y="3886200"/>
            <a:ext cx="4114800" cy="1828800"/>
          </a:xfrm>
          <a:prstGeom prst="rect">
            <a:avLst/>
          </a:prstGeom>
          <a:solidFill>
            <a:srgbClr val="FFFF0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t>VIBRANT &amp; SUSTAINABLE ECONOMY</a:t>
            </a:r>
          </a:p>
          <a:p>
            <a:r>
              <a:rPr lang="en-US" sz="1800" b="1" dirty="0"/>
              <a:t>Expanding Economic Opportunity &amp; Growing a Skilled Workforce</a:t>
            </a:r>
          </a:p>
        </p:txBody>
      </p:sp>
    </p:spTree>
    <p:extLst>
      <p:ext uri="{BB962C8B-B14F-4D97-AF65-F5344CB8AC3E}">
        <p14:creationId xmlns:p14="http://schemas.microsoft.com/office/powerpoint/2010/main" val="19945139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The End. Thank you!</a:t>
            </a:r>
          </a:p>
        </p:txBody>
      </p:sp>
      <p:sp>
        <p:nvSpPr>
          <p:cNvPr id="26627" name="Content Placeholder 2"/>
          <p:cNvSpPr>
            <a:spLocks noGrp="1"/>
          </p:cNvSpPr>
          <p:nvPr>
            <p:ph idx="1"/>
          </p:nvPr>
        </p:nvSpPr>
        <p:spPr>
          <a:xfrm>
            <a:off x="799119" y="1828800"/>
            <a:ext cx="6516797" cy="685800"/>
          </a:xfrm>
        </p:spPr>
        <p:txBody>
          <a:bodyPr/>
          <a:lstStyle/>
          <a:p>
            <a:pPr marL="44450" indent="0" eaLnBrk="1" hangingPunct="1">
              <a:buFont typeface="Arial" charset="0"/>
              <a:buNone/>
            </a:pPr>
            <a:r>
              <a:rPr lang="en-US" altLang="en-US"/>
              <a:t>Q and A</a:t>
            </a:r>
          </a:p>
        </p:txBody>
      </p:sp>
      <p:sp>
        <p:nvSpPr>
          <p:cNvPr id="2" name="Slide Number Placeholder 1"/>
          <p:cNvSpPr>
            <a:spLocks noGrp="1"/>
          </p:cNvSpPr>
          <p:nvPr>
            <p:ph type="sldNum" sz="quarter" idx="12"/>
          </p:nvPr>
        </p:nvSpPr>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D724615D-A0DE-4A21-A5D5-4F6864601D9E}" type="slidenum">
              <a:rPr lang="en-US" altLang="en-US">
                <a:solidFill>
                  <a:prstClr val="black"/>
                </a:solidFill>
              </a:rPr>
              <a:pPr/>
              <a:t>140</a:t>
            </a:fld>
            <a:endParaRPr lang="en-US" altLang="en-US">
              <a:solidFill>
                <a:prstClr val="black"/>
              </a:solidFill>
            </a:endParaRPr>
          </a:p>
        </p:txBody>
      </p:sp>
    </p:spTree>
    <p:extLst>
      <p:ext uri="{BB962C8B-B14F-4D97-AF65-F5344CB8AC3E}">
        <p14:creationId xmlns:p14="http://schemas.microsoft.com/office/powerpoint/2010/main" val="10057443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a:t>Governor's Finance Office</a:t>
            </a:r>
            <a:endParaRPr lang="en-US" dirty="0"/>
          </a:p>
        </p:txBody>
      </p:sp>
      <p:pic>
        <p:nvPicPr>
          <p:cNvPr id="1026" name="Picture 2" descr="C:\Users\jwells\AppData\Local\Microsoft\Windows\Temporary Internet Files\Content.IE5\UPB3G53D\Question-Guy[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8232" y="2133600"/>
            <a:ext cx="3447536"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6DAD16D-BFDC-4715-A95B-D3CADA9DB5EA}" type="slidenum">
              <a:rPr lang="en-US" smtClean="0"/>
              <a:t>141</a:t>
            </a:fld>
            <a:endParaRPr lang="en-US" dirty="0"/>
          </a:p>
        </p:txBody>
      </p:sp>
    </p:spTree>
    <p:extLst>
      <p:ext uri="{BB962C8B-B14F-4D97-AF65-F5344CB8AC3E}">
        <p14:creationId xmlns:p14="http://schemas.microsoft.com/office/powerpoint/2010/main" val="407202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Planning Priorities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Governor is asking agencies to consider the following challenges to make state government more effective and efficient:</a:t>
            </a:r>
          </a:p>
          <a:p>
            <a:pPr lvl="0"/>
            <a:r>
              <a:rPr lang="en-US" dirty="0"/>
              <a:t>What activities do you perform you would stop if you could?  What results could be obtained by reprioritizing those resources?</a:t>
            </a:r>
          </a:p>
          <a:p>
            <a:pPr lvl="0"/>
            <a:r>
              <a:rPr lang="en-US" dirty="0"/>
              <a:t>What new initiatives would you propose?  What results would they achieve?  How would success be measured?</a:t>
            </a:r>
          </a:p>
          <a:p>
            <a:r>
              <a:rPr lang="en-US" dirty="0"/>
              <a:t>What low-cost or no-cost policy or operational ideas would you propose?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15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45778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 Overview</a:t>
            </a:r>
            <a:br>
              <a:rPr lang="en-US" dirty="0"/>
            </a:br>
            <a:endParaRPr lang="en-US" sz="2400" dirty="0">
              <a:solidFill>
                <a:schemeClr val="tx2">
                  <a:lumMod val="50000"/>
                </a:schemeClr>
              </a:solidFill>
            </a:endParaRPr>
          </a:p>
        </p:txBody>
      </p:sp>
      <p:sp>
        <p:nvSpPr>
          <p:cNvPr id="3" name="Subtitle 2"/>
          <p:cNvSpPr>
            <a:spLocks noGrp="1"/>
          </p:cNvSpPr>
          <p:nvPr>
            <p:ph type="subTitle" idx="1"/>
          </p:nvPr>
        </p:nvSpPr>
        <p:spPr>
          <a:xfrm>
            <a:off x="1371600" y="3581400"/>
            <a:ext cx="6400800" cy="1752600"/>
          </a:xfrm>
        </p:spPr>
        <p:txBody>
          <a:bodyPr/>
          <a:lstStyle/>
          <a:p>
            <a:r>
              <a:rPr lang="en-US" dirty="0"/>
              <a:t>Susanna Powers</a:t>
            </a:r>
          </a:p>
          <a:p>
            <a:r>
              <a:rPr lang="en-US" dirty="0"/>
              <a:t>Executive Branch Economist</a:t>
            </a:r>
          </a:p>
          <a:p>
            <a:r>
              <a:rPr lang="en-US" dirty="0"/>
              <a:t>spowers@finance.nv.gov</a:t>
            </a:r>
          </a:p>
        </p:txBody>
      </p:sp>
      <p:sp>
        <p:nvSpPr>
          <p:cNvPr id="5" name="Footer Placeholder 4"/>
          <p:cNvSpPr>
            <a:spLocks noGrp="1"/>
          </p:cNvSpPr>
          <p:nvPr>
            <p:ph type="ftr" sz="quarter" idx="11"/>
          </p:nvPr>
        </p:nvSpPr>
        <p:spPr>
          <a:xfrm>
            <a:off x="381000" y="6098055"/>
            <a:ext cx="26670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16</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86877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fontScale="90000"/>
          </a:bodyPr>
          <a:lstStyle/>
          <a:p>
            <a:r>
              <a:rPr lang="en-US" dirty="0"/>
              <a:t>Nevada Economic Forecast</a:t>
            </a:r>
            <a:br>
              <a:rPr lang="en-US" sz="3600" dirty="0"/>
            </a:br>
            <a:endParaRPr lang="en-US" sz="3100"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381000" y="6096000"/>
            <a:ext cx="4648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17</a:t>
            </a:fld>
            <a:endParaRPr lang="en-US" dirty="0"/>
          </a:p>
        </p:txBody>
      </p:sp>
      <p:sp>
        <p:nvSpPr>
          <p:cNvPr id="10" name="Content Placeholder 9"/>
          <p:cNvSpPr>
            <a:spLocks noGrp="1"/>
          </p:cNvSpPr>
          <p:nvPr>
            <p:ph idx="1"/>
          </p:nvPr>
        </p:nvSpPr>
        <p:spPr>
          <a:xfrm>
            <a:off x="457200" y="1676400"/>
            <a:ext cx="8229600" cy="4191000"/>
          </a:xfrm>
        </p:spPr>
        <p:txBody>
          <a:bodyPr>
            <a:normAutofit fontScale="85000" lnSpcReduction="20000"/>
          </a:bodyPr>
          <a:lstStyle/>
          <a:p>
            <a:r>
              <a:rPr lang="en-US" dirty="0"/>
              <a:t>BKO 2010: Stormy</a:t>
            </a:r>
          </a:p>
          <a:p>
            <a:pPr lvl="1"/>
            <a:r>
              <a:rPr lang="en-US" dirty="0"/>
              <a:t>Economy still in freefall</a:t>
            </a:r>
          </a:p>
          <a:p>
            <a:r>
              <a:rPr lang="en-US" dirty="0"/>
              <a:t>BKO 2012: Partly Cloudy</a:t>
            </a:r>
          </a:p>
          <a:p>
            <a:pPr lvl="1"/>
            <a:r>
              <a:rPr lang="en-US" dirty="0"/>
              <a:t>Signs that worst behind us</a:t>
            </a:r>
          </a:p>
          <a:p>
            <a:r>
              <a:rPr lang="en-US" dirty="0"/>
              <a:t>BKO 2014: Mostly Sunny</a:t>
            </a:r>
          </a:p>
          <a:p>
            <a:pPr lvl="1"/>
            <a:r>
              <a:rPr lang="en-US" dirty="0"/>
              <a:t>Recovery under way &amp; strengthening</a:t>
            </a:r>
          </a:p>
          <a:p>
            <a:r>
              <a:rPr lang="en-US" dirty="0"/>
              <a:t>BKO 2016: Mostly Sunny </a:t>
            </a:r>
          </a:p>
          <a:p>
            <a:pPr lvl="1"/>
            <a:r>
              <a:rPr lang="en-US" dirty="0"/>
              <a:t>Economy strengthening &amp; challenges remain</a:t>
            </a:r>
          </a:p>
          <a:p>
            <a:r>
              <a:rPr lang="en-US" dirty="0"/>
              <a:t>BKO 2018: Sunny </a:t>
            </a:r>
          </a:p>
          <a:p>
            <a:pPr lvl="1"/>
            <a:r>
              <a:rPr lang="en-US"/>
              <a:t>Steady recovery &amp; </a:t>
            </a:r>
            <a:r>
              <a:rPr lang="en-US" dirty="0"/>
              <a:t>room to improve</a:t>
            </a:r>
          </a:p>
          <a:p>
            <a:endParaRPr lang="en-US" dirty="0"/>
          </a:p>
        </p:txBody>
      </p:sp>
    </p:spTree>
    <p:extLst>
      <p:ext uri="{BB962C8B-B14F-4D97-AF65-F5344CB8AC3E}">
        <p14:creationId xmlns:p14="http://schemas.microsoft.com/office/powerpoint/2010/main" val="65835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5181599"/>
            <a:ext cx="8229600" cy="900941"/>
          </a:xfrm>
        </p:spPr>
        <p:txBody>
          <a:bodyPr>
            <a:normAutofit fontScale="62500" lnSpcReduction="20000"/>
          </a:bodyPr>
          <a:lstStyle/>
          <a:p>
            <a:r>
              <a:rPr lang="en-US" dirty="0"/>
              <a:t>Last year,  about 40,000 jobs were created (a 3.1% growth rate).</a:t>
            </a:r>
          </a:p>
          <a:p>
            <a:r>
              <a:rPr lang="en-US" dirty="0"/>
              <a:t>Job growth is now on a more sustainable path compared to the pre-recession boom period.</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191000" cy="365125"/>
          </a:xfrm>
        </p:spPr>
        <p:txBody>
          <a:bodyPr/>
          <a:lstStyle/>
          <a:p>
            <a:r>
              <a:rPr lang="en-US" dirty="0"/>
              <a:t>Governor's Finance Office</a:t>
            </a:r>
          </a:p>
        </p:txBody>
      </p:sp>
      <p:sp>
        <p:nvSpPr>
          <p:cNvPr id="3" name="Slide Number Placeholder 2"/>
          <p:cNvSpPr>
            <a:spLocks noGrp="1"/>
          </p:cNvSpPr>
          <p:nvPr>
            <p:ph type="sldNum" sz="quarter" idx="12"/>
          </p:nvPr>
        </p:nvSpPr>
        <p:spPr/>
        <p:txBody>
          <a:bodyPr/>
          <a:lstStyle/>
          <a:p>
            <a:fld id="{86DAD16D-BFDC-4715-A95B-D3CADA9DB5EA}" type="slidenum">
              <a:rPr lang="en-US" smtClean="0"/>
              <a:t>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69580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34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732201"/>
          </a:xfrm>
        </p:spPr>
        <p:txBody>
          <a:bodyPr>
            <a:normAutofit fontScale="77500" lnSpcReduction="20000"/>
          </a:bodyPr>
          <a:lstStyle/>
          <a:p>
            <a:r>
              <a:rPr lang="en-US" dirty="0"/>
              <a:t>All industrial sectors are above or near their pre-recession level employment except construction.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19</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09369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91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143000"/>
          </a:xfrm>
        </p:spPr>
        <p:txBody>
          <a:bodyPr/>
          <a:lstStyle/>
          <a:p>
            <a:r>
              <a:rPr lang="en-US" dirty="0"/>
              <a:t>Questions during the meeting </a:t>
            </a:r>
            <a:endParaRPr lang="en-US" sz="2400" dirty="0">
              <a:solidFill>
                <a:schemeClr val="tx2">
                  <a:lumMod val="50000"/>
                </a:schemeClr>
              </a:solidFill>
            </a:endParaRPr>
          </a:p>
        </p:txBody>
      </p:sp>
      <p:sp>
        <p:nvSpPr>
          <p:cNvPr id="3" name="Subtitle 2"/>
          <p:cNvSpPr>
            <a:spLocks noGrp="1"/>
          </p:cNvSpPr>
          <p:nvPr>
            <p:ph type="subTitle" idx="1"/>
          </p:nvPr>
        </p:nvSpPr>
        <p:spPr>
          <a:xfrm>
            <a:off x="609600" y="2438400"/>
            <a:ext cx="7772400" cy="2895600"/>
          </a:xfrm>
        </p:spPr>
        <p:txBody>
          <a:bodyPr>
            <a:normAutofit lnSpcReduction="10000"/>
          </a:bodyPr>
          <a:lstStyle/>
          <a:p>
            <a:pPr marL="685800" indent="-685800" algn="l">
              <a:buFont typeface="Arial" panose="020B0604020202020204" pitchFamily="34" charset="0"/>
              <a:buChar char="•"/>
            </a:pPr>
            <a:r>
              <a:rPr lang="en-US" sz="4400" dirty="0">
                <a:hlinkClick r:id="rId3"/>
              </a:rPr>
              <a:t>Budget@finance.nv.gov</a:t>
            </a:r>
            <a:endParaRPr lang="en-US" sz="4400" dirty="0"/>
          </a:p>
          <a:p>
            <a:pPr marL="685800" indent="-685800" algn="l">
              <a:buFont typeface="Arial" panose="020B0604020202020204" pitchFamily="34" charset="0"/>
              <a:buChar char="•"/>
            </a:pPr>
            <a:r>
              <a:rPr lang="en-US" sz="4400" dirty="0">
                <a:solidFill>
                  <a:schemeClr val="tx1"/>
                </a:solidFill>
              </a:rPr>
              <a:t>Raise your hand</a:t>
            </a:r>
          </a:p>
          <a:p>
            <a:pPr marL="685800" indent="-685800" algn="l">
              <a:buFont typeface="Arial" panose="020B0604020202020204" pitchFamily="34" charset="0"/>
              <a:buChar char="•"/>
            </a:pPr>
            <a:r>
              <a:rPr lang="en-US" sz="4400" dirty="0">
                <a:solidFill>
                  <a:schemeClr val="tx1"/>
                </a:solidFill>
              </a:rPr>
              <a:t>3x5 cards are available for written questions</a:t>
            </a:r>
            <a:endParaRPr lang="en-US" dirty="0"/>
          </a:p>
        </p:txBody>
      </p:sp>
      <p:sp>
        <p:nvSpPr>
          <p:cNvPr id="4" name="Date Placeholder 3"/>
          <p:cNvSpPr>
            <a:spLocks noGrp="1"/>
          </p:cNvSpPr>
          <p:nvPr>
            <p:ph type="dt" sz="half" idx="10"/>
          </p:nvPr>
        </p:nvSpPr>
        <p:spPr/>
        <p:txBody>
          <a:bodyPr/>
          <a:lstStyle/>
          <a:p>
            <a:r>
              <a:rPr lang="en-US" dirty="0"/>
              <a:t> February 27, 2018</a:t>
            </a:r>
          </a:p>
        </p:txBody>
      </p:sp>
      <p:sp>
        <p:nvSpPr>
          <p:cNvPr id="5" name="Footer Placeholder 4"/>
          <p:cNvSpPr>
            <a:spLocks noGrp="1"/>
          </p:cNvSpPr>
          <p:nvPr>
            <p:ph type="ftr" sz="quarter" idx="11"/>
          </p:nvPr>
        </p:nvSpPr>
        <p:spPr>
          <a:xfrm>
            <a:off x="381000" y="6098055"/>
            <a:ext cx="4267200" cy="365125"/>
          </a:xfrm>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2</a:t>
            </a:fld>
            <a:endParaRPr lang="en-US" dirty="0"/>
          </a:p>
        </p:txBody>
      </p:sp>
    </p:spTree>
    <p:extLst>
      <p:ext uri="{BB962C8B-B14F-4D97-AF65-F5344CB8AC3E}">
        <p14:creationId xmlns:p14="http://schemas.microsoft.com/office/powerpoint/2010/main" val="324570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2" y="4876800"/>
            <a:ext cx="8229600" cy="1219200"/>
          </a:xfrm>
        </p:spPr>
        <p:txBody>
          <a:bodyPr>
            <a:normAutofit fontScale="62500" lnSpcReduction="20000"/>
          </a:bodyPr>
          <a:lstStyle/>
          <a:p>
            <a:r>
              <a:rPr lang="en-US" dirty="0"/>
              <a:t>Last year, the unemployment rate declined to 4.9%, the lowest rate since 2007 and 0.5 percentage point above the national rate.</a:t>
            </a:r>
          </a:p>
          <a:p>
            <a:r>
              <a:rPr lang="en-US" dirty="0"/>
              <a:t>The jobless rate is likely to trend down closer to what it was before the recession heading into the 2019-2021 biennium.</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958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20</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695801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5105401"/>
            <a:ext cx="8229600" cy="990599"/>
          </a:xfrm>
        </p:spPr>
        <p:txBody>
          <a:bodyPr>
            <a:normAutofit fontScale="70000" lnSpcReduction="20000"/>
          </a:bodyPr>
          <a:lstStyle/>
          <a:p>
            <a:r>
              <a:rPr lang="en-US" dirty="0"/>
              <a:t>In 2016, Nevada’s personal income grew by 1.8% , exceeding that for the U.S. at 1.1%. </a:t>
            </a:r>
          </a:p>
          <a:p>
            <a:r>
              <a:rPr lang="en-US" dirty="0"/>
              <a:t>In 2017, Nevada is on pace to exceed U.S. as well.</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11041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7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599"/>
            <a:ext cx="8229600" cy="762001"/>
          </a:xfrm>
        </p:spPr>
        <p:txBody>
          <a:bodyPr>
            <a:normAutofit fontScale="85000" lnSpcReduction="20000"/>
          </a:bodyPr>
          <a:lstStyle/>
          <a:p>
            <a:r>
              <a:rPr lang="en-US" dirty="0"/>
              <a:t>After adjusting for inflation, Nevada achieved real GDP growth in 2016. </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3434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22</a:t>
            </a:fld>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03421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326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219199"/>
          </a:xfrm>
        </p:spPr>
        <p:txBody>
          <a:bodyPr>
            <a:normAutofit/>
          </a:bodyPr>
          <a:lstStyle/>
          <a:p>
            <a:r>
              <a:rPr lang="en-US" dirty="0"/>
              <a:t>On a per capita basis, Nevada’s real economic output lags behind that of the U.S. </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3434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23</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1104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96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3999"/>
            <a:ext cx="8229600" cy="609601"/>
          </a:xfrm>
        </p:spPr>
        <p:txBody>
          <a:bodyPr>
            <a:normAutofit/>
          </a:bodyPr>
          <a:lstStyle/>
          <a:p>
            <a:r>
              <a:rPr lang="en-US" dirty="0"/>
              <a:t>Las Vegas visitation is holding steady.</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24</a:t>
            </a:fld>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800100"/>
            <a:ext cx="6653212"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46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399"/>
            <a:ext cx="8229600" cy="685800"/>
          </a:xfrm>
        </p:spPr>
        <p:txBody>
          <a:bodyPr>
            <a:normAutofit fontScale="85000" lnSpcReduction="10000"/>
          </a:bodyPr>
          <a:lstStyle/>
          <a:p>
            <a:r>
              <a:rPr lang="en-US" dirty="0"/>
              <a:t>Bars and restaurant are the biggest spending category.</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25</a:t>
            </a:fld>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838200"/>
            <a:ext cx="6805613"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91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41257"/>
            <a:ext cx="8229600" cy="762001"/>
          </a:xfrm>
        </p:spPr>
        <p:txBody>
          <a:bodyPr>
            <a:normAutofit fontScale="85000" lnSpcReduction="20000"/>
          </a:bodyPr>
          <a:lstStyle/>
          <a:p>
            <a:r>
              <a:rPr lang="en-US" dirty="0"/>
              <a:t>Average daily sales and use tax collections slowly returning to a long-term trend.</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26</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924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73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762001"/>
          </a:xfrm>
        </p:spPr>
        <p:txBody>
          <a:bodyPr>
            <a:normAutofit fontScale="70000" lnSpcReduction="20000"/>
          </a:bodyPr>
          <a:lstStyle/>
          <a:p>
            <a:r>
              <a:rPr lang="en-US" dirty="0"/>
              <a:t>Average daily gaming volume has been flat since the economic recovery began but is finally seeing a slight uptick.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27</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1"/>
            <a:ext cx="63912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7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609600"/>
          </a:xfrm>
        </p:spPr>
        <p:txBody>
          <a:bodyPr>
            <a:normAutofit fontScale="92500"/>
          </a:bodyPr>
          <a:lstStyle/>
          <a:p>
            <a:r>
              <a:rPr lang="en-US" dirty="0"/>
              <a:t>Average daily gaming win has been trending up.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28</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67722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9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609600"/>
          </a:xfrm>
        </p:spPr>
        <p:txBody>
          <a:bodyPr>
            <a:normAutofit fontScale="62500" lnSpcReduction="20000"/>
          </a:bodyPr>
          <a:lstStyle/>
          <a:p>
            <a:r>
              <a:rPr lang="en-US" dirty="0"/>
              <a:t>Non-gaming revenue comprises 66% of Las Vegas’ total revenue mix as a result of a market shift in consumer gaming habits.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29</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784860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04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Morning Agenda</a:t>
            </a:r>
          </a:p>
        </p:txBody>
      </p:sp>
      <p:sp>
        <p:nvSpPr>
          <p:cNvPr id="3" name="Content Placeholder 2"/>
          <p:cNvSpPr>
            <a:spLocks noGrp="1"/>
          </p:cNvSpPr>
          <p:nvPr>
            <p:ph idx="1"/>
          </p:nvPr>
        </p:nvSpPr>
        <p:spPr/>
        <p:txBody>
          <a:bodyPr>
            <a:normAutofit lnSpcReduction="10000"/>
          </a:bodyPr>
          <a:lstStyle/>
          <a:p>
            <a:r>
              <a:rPr lang="en-US" dirty="0"/>
              <a:t>Introduction, Overview &amp; Strategic Plan</a:t>
            </a:r>
          </a:p>
          <a:p>
            <a:r>
              <a:rPr lang="en-US" dirty="0"/>
              <a:t>Economic &amp; Demographic Update</a:t>
            </a:r>
          </a:p>
          <a:p>
            <a:r>
              <a:rPr lang="en-US" dirty="0"/>
              <a:t>Budget Cycle Due Dates , Processes &amp; Policy Reminders</a:t>
            </a:r>
          </a:p>
          <a:p>
            <a:r>
              <a:rPr lang="en-US" dirty="0"/>
              <a:t>Enhancements, Caps &amp; Efficiency Options</a:t>
            </a:r>
          </a:p>
          <a:p>
            <a:r>
              <a:rPr lang="en-US" dirty="0"/>
              <a:t>Bill Draft Requests</a:t>
            </a:r>
          </a:p>
          <a:p>
            <a:r>
              <a:rPr lang="en-US" dirty="0"/>
              <a:t>Questions &amp; Answers</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3</a:t>
            </a:fld>
            <a:endParaRPr lang="en-US" dirty="0"/>
          </a:p>
        </p:txBody>
      </p:sp>
      <p:sp>
        <p:nvSpPr>
          <p:cNvPr id="9"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20785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0"/>
            <a:ext cx="8229600" cy="762000"/>
          </a:xfrm>
        </p:spPr>
        <p:txBody>
          <a:bodyPr>
            <a:normAutofit fontScale="85000" lnSpcReduction="20000"/>
          </a:bodyPr>
          <a:lstStyle/>
          <a:p>
            <a:r>
              <a:rPr lang="en-US" dirty="0"/>
              <a:t>Home permits are trailing in the level we saw in the late 1980s.</a:t>
            </a:r>
          </a:p>
        </p:txBody>
      </p:sp>
      <p:sp>
        <p:nvSpPr>
          <p:cNvPr id="2" name="Date Placeholder 1"/>
          <p:cNvSpPr>
            <a:spLocks noGrp="1"/>
          </p:cNvSpPr>
          <p:nvPr>
            <p:ph type="dt" sz="half" idx="10"/>
          </p:nvPr>
        </p:nvSpPr>
        <p:spPr/>
        <p:txBody>
          <a:bodyPr/>
          <a:lstStyle/>
          <a:p>
            <a:r>
              <a:rPr lang="en-US"/>
              <a:t>February 27, 2018</a:t>
            </a:r>
            <a:endParaRPr lang="en-US" dirty="0"/>
          </a:p>
        </p:txBody>
      </p:sp>
      <p:sp>
        <p:nvSpPr>
          <p:cNvPr id="3" name="Footer Placeholder 2"/>
          <p:cNvSpPr>
            <a:spLocks noGrp="1"/>
          </p:cNvSpPr>
          <p:nvPr>
            <p:ph type="ftr" sz="quarter" idx="11"/>
          </p:nvPr>
        </p:nvSpPr>
        <p:spPr>
          <a:xfrm>
            <a:off x="457200" y="6098055"/>
            <a:ext cx="4191000" cy="365125"/>
          </a:xfrm>
        </p:spPr>
        <p:txBody>
          <a:bodyPr/>
          <a:lstStyle/>
          <a:p>
            <a:r>
              <a:rPr lang="en-US" dirty="0"/>
              <a:t>Governor's Finance Office</a:t>
            </a:r>
          </a:p>
        </p:txBody>
      </p:sp>
      <p:sp>
        <p:nvSpPr>
          <p:cNvPr id="4" name="Slide Number Placeholder 3"/>
          <p:cNvSpPr>
            <a:spLocks noGrp="1"/>
          </p:cNvSpPr>
          <p:nvPr>
            <p:ph type="sldNum" sz="quarter" idx="12"/>
          </p:nvPr>
        </p:nvSpPr>
        <p:spPr/>
        <p:txBody>
          <a:bodyPr/>
          <a:lstStyle/>
          <a:p>
            <a:fld id="{86DAD16D-BFDC-4715-A95B-D3CADA9DB5EA}" type="slidenum">
              <a:rPr lang="en-US" smtClean="0"/>
              <a:t>30</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4914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876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599"/>
            <a:ext cx="8229600" cy="762001"/>
          </a:xfrm>
        </p:spPr>
        <p:txBody>
          <a:bodyPr>
            <a:normAutofit fontScale="77500" lnSpcReduction="20000"/>
          </a:bodyPr>
          <a:lstStyle/>
          <a:p>
            <a:r>
              <a:rPr lang="en-US" dirty="0"/>
              <a:t>In the third quarter of 2017, house prices rose 9.6 percent in Nevada, the fifth strongest gain in the nation.</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31</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691991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93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105401"/>
            <a:ext cx="8229600" cy="1209674"/>
          </a:xfrm>
        </p:spPr>
        <p:txBody>
          <a:bodyPr>
            <a:normAutofit/>
          </a:bodyPr>
          <a:lstStyle/>
          <a:p>
            <a:r>
              <a:rPr lang="en-US" dirty="0"/>
              <a:t>Enrollment in Medicaid is projected to increase.</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32</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1"/>
            <a:ext cx="665321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60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599"/>
            <a:ext cx="8229600" cy="762001"/>
          </a:xfrm>
        </p:spPr>
        <p:txBody>
          <a:bodyPr>
            <a:normAutofit fontScale="85000" lnSpcReduction="20000"/>
          </a:bodyPr>
          <a:lstStyle/>
          <a:p>
            <a:r>
              <a:rPr lang="en-US" dirty="0"/>
              <a:t>Despite improvements in economic conditions, need for temporary assistance remains relatively high.</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95351"/>
            <a:ext cx="6553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93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5334000"/>
            <a:ext cx="8229600" cy="761999"/>
          </a:xfrm>
        </p:spPr>
        <p:txBody>
          <a:bodyPr>
            <a:normAutofit fontScale="55000" lnSpcReduction="20000"/>
          </a:bodyPr>
          <a:lstStyle/>
          <a:p>
            <a:r>
              <a:rPr lang="en-US" dirty="0"/>
              <a:t>The Exemption Waiver for Able Bodied Adults without Dependents expired, reducing the number of people eligible for supplemental nutrition assistance in the next biennium.</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34</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688181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25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599"/>
            <a:ext cx="8229600" cy="762001"/>
          </a:xfrm>
        </p:spPr>
        <p:txBody>
          <a:bodyPr>
            <a:normAutofit fontScale="85000" lnSpcReduction="20000"/>
          </a:bodyPr>
          <a:lstStyle/>
          <a:p>
            <a:r>
              <a:rPr lang="en-US" dirty="0"/>
              <a:t>Nevada’s population is estimated to reach 3.1 million by the end of the 2019-2021 biennium.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077075"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918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599"/>
            <a:ext cx="8229600" cy="762001"/>
          </a:xfrm>
        </p:spPr>
        <p:txBody>
          <a:bodyPr>
            <a:normAutofit fontScale="85000" lnSpcReduction="10000"/>
          </a:bodyPr>
          <a:lstStyle/>
          <a:p>
            <a:r>
              <a:rPr lang="en-US" dirty="0"/>
              <a:t>Since 2007, K-12 enrollment has increased about 11%.</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762000"/>
            <a:ext cx="72294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06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1"/>
            <a:ext cx="8229600" cy="990599"/>
          </a:xfrm>
        </p:spPr>
        <p:txBody>
          <a:bodyPr>
            <a:normAutofit fontScale="55000" lnSpcReduction="20000"/>
          </a:bodyPr>
          <a:lstStyle/>
          <a:p>
            <a:pPr lvl="0"/>
            <a:r>
              <a:rPr lang="en-US" dirty="0"/>
              <a:t>Even though the state population is projected to increase, Nevada Department of Corrections (NDOC) is expecting a reduction in prison population due to a reformed approach that maximizes minimum custody and focuses on reducing recidivism.</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27368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86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Revenue Outlook</a:t>
            </a:r>
            <a:br>
              <a:rPr lang="en-US" dirty="0"/>
            </a:br>
            <a:endParaRPr lang="en-US" sz="2400" dirty="0">
              <a:solidFill>
                <a:schemeClr val="tx2">
                  <a:lumMod val="50000"/>
                </a:schemeClr>
              </a:solidFill>
            </a:endParaRP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381000" y="6098055"/>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38</a:t>
            </a:fld>
            <a:endParaRPr lang="en-US" dirty="0"/>
          </a:p>
        </p:txBody>
      </p:sp>
    </p:spTree>
    <p:extLst>
      <p:ext uri="{BB962C8B-B14F-4D97-AF65-F5344CB8AC3E}">
        <p14:creationId xmlns:p14="http://schemas.microsoft.com/office/powerpoint/2010/main" val="14373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914400"/>
          </a:xfrm>
        </p:spPr>
        <p:txBody>
          <a:bodyPr>
            <a:normAutofit fontScale="70000" lnSpcReduction="20000"/>
          </a:bodyPr>
          <a:lstStyle/>
          <a:p>
            <a:r>
              <a:rPr lang="en-US" dirty="0"/>
              <a:t>Fiscal 2018 year-to-date, net revenue tracking $17.2 million, or 1.2%, ahead of forecast. A total of $92.3 million in tax credits taken so far against various taxes.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39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62000"/>
            <a:ext cx="6781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55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Introduction, Overview &amp; the Strategic Planning Process</a:t>
            </a:r>
          </a:p>
        </p:txBody>
      </p:sp>
      <p:sp>
        <p:nvSpPr>
          <p:cNvPr id="3" name="Subtitle 2"/>
          <p:cNvSpPr>
            <a:spLocks noGrp="1"/>
          </p:cNvSpPr>
          <p:nvPr>
            <p:ph type="subTitle" idx="1"/>
          </p:nvPr>
        </p:nvSpPr>
        <p:spPr/>
        <p:txBody>
          <a:bodyPr>
            <a:normAutofit/>
          </a:bodyPr>
          <a:lstStyle/>
          <a:p>
            <a:r>
              <a:rPr lang="en-US" dirty="0"/>
              <a:t>Mike </a:t>
            </a:r>
            <a:r>
              <a:rPr lang="en-US" dirty="0" err="1"/>
              <a:t>Willden</a:t>
            </a:r>
            <a:r>
              <a:rPr lang="en-US" dirty="0"/>
              <a:t>, Chief of Staff</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4</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360011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066800"/>
          </a:xfrm>
        </p:spPr>
        <p:txBody>
          <a:bodyPr>
            <a:normAutofit fontScale="77500" lnSpcReduction="20000"/>
          </a:bodyPr>
          <a:lstStyle/>
          <a:p>
            <a:r>
              <a:rPr lang="en-US" dirty="0"/>
              <a:t>Sales tax revenue has been softer than expected. Collections are 1.4%, or $6.7 million, below the fiscal year-to-date forecast.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40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15296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288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199"/>
            <a:ext cx="8229600" cy="1201057"/>
          </a:xfrm>
        </p:spPr>
        <p:txBody>
          <a:bodyPr>
            <a:normAutofit fontScale="85000" lnSpcReduction="20000"/>
          </a:bodyPr>
          <a:lstStyle/>
          <a:p>
            <a:r>
              <a:rPr lang="en-US" dirty="0"/>
              <a:t>Through the January collection period, gross (before tax credits) gaming collections are 2.9%, or $11.7 million, above the forecast. </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41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0102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125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838200"/>
          </a:xfrm>
        </p:spPr>
        <p:txBody>
          <a:bodyPr>
            <a:normAutofit fontScale="92500" lnSpcReduction="20000"/>
          </a:bodyPr>
          <a:lstStyle/>
          <a:p>
            <a:r>
              <a:rPr lang="en-US" dirty="0"/>
              <a:t>Gross collections after one quarter are 2.4%, or $3.7 million, below the forecast. </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42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62000"/>
            <a:ext cx="6162675" cy="446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831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3999"/>
            <a:ext cx="8229600" cy="768841"/>
          </a:xfrm>
        </p:spPr>
        <p:txBody>
          <a:bodyPr>
            <a:normAutofit fontScale="85000" lnSpcReduction="20000"/>
          </a:bodyPr>
          <a:lstStyle/>
          <a:p>
            <a:r>
              <a:rPr lang="en-US" dirty="0"/>
              <a:t>Gross collections after one quarter are 6.8%, or $6.8 million, ahead of forecast. </a:t>
            </a:r>
          </a:p>
          <a:p>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4196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43</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10293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786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dirty="0"/>
              <a:t>Conclusions</a:t>
            </a:r>
          </a:p>
        </p:txBody>
      </p:sp>
      <p:sp>
        <p:nvSpPr>
          <p:cNvPr id="7" name="Content Placeholder 6"/>
          <p:cNvSpPr>
            <a:spLocks noGrp="1"/>
          </p:cNvSpPr>
          <p:nvPr>
            <p:ph idx="1"/>
          </p:nvPr>
        </p:nvSpPr>
        <p:spPr>
          <a:xfrm>
            <a:off x="457200" y="1828800"/>
            <a:ext cx="8229600" cy="3962401"/>
          </a:xfrm>
        </p:spPr>
        <p:txBody>
          <a:bodyPr>
            <a:normAutofit/>
          </a:bodyPr>
          <a:lstStyle/>
          <a:p>
            <a:r>
              <a:rPr lang="en-US" dirty="0"/>
              <a:t>Nevada’s economy strengthening</a:t>
            </a:r>
          </a:p>
          <a:p>
            <a:r>
              <a:rPr lang="en-US" dirty="0"/>
              <a:t>Outlook for General Fund revenue for the current biennium is positive</a:t>
            </a:r>
          </a:p>
          <a:p>
            <a:r>
              <a:rPr lang="en-US" dirty="0"/>
              <a:t>Potential risks to national economic outlook </a:t>
            </a:r>
          </a:p>
          <a:p>
            <a:pPr lvl="1"/>
            <a:r>
              <a:rPr lang="en-US" dirty="0"/>
              <a:t>Budget deficits, inflation, higher interest rates</a:t>
            </a:r>
          </a:p>
          <a:p>
            <a:pPr lvl="1"/>
            <a:r>
              <a:rPr lang="en-US" dirty="0"/>
              <a:t>Trade relations</a:t>
            </a:r>
          </a:p>
          <a:p>
            <a:pPr lvl="1"/>
            <a:r>
              <a:rPr lang="en-US" dirty="0"/>
              <a:t>Geopolitical risks</a:t>
            </a:r>
          </a:p>
          <a:p>
            <a:pPr marL="457200" lvl="1" indent="0">
              <a:buNone/>
            </a:pPr>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a:xfrm>
            <a:off x="457200" y="6098055"/>
            <a:ext cx="43434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44</a:t>
            </a:fld>
            <a:endParaRPr lang="en-US" dirty="0"/>
          </a:p>
        </p:txBody>
      </p:sp>
    </p:spTree>
    <p:extLst>
      <p:ext uri="{BB962C8B-B14F-4D97-AF65-F5344CB8AC3E}">
        <p14:creationId xmlns:p14="http://schemas.microsoft.com/office/powerpoint/2010/main" val="4133890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 Cycle </a:t>
            </a:r>
            <a:br>
              <a:rPr lang="en-US" dirty="0"/>
            </a:br>
            <a:r>
              <a:rPr lang="en-US" dirty="0"/>
              <a:t>&amp; Due Dates</a:t>
            </a:r>
          </a:p>
        </p:txBody>
      </p:sp>
      <p:sp>
        <p:nvSpPr>
          <p:cNvPr id="3" name="Subtitle 2"/>
          <p:cNvSpPr>
            <a:spLocks noGrp="1"/>
          </p:cNvSpPr>
          <p:nvPr>
            <p:ph type="subTitle" idx="1"/>
          </p:nvPr>
        </p:nvSpPr>
        <p:spPr/>
        <p:txBody>
          <a:bodyPr/>
          <a:lstStyle/>
          <a:p>
            <a:r>
              <a:rPr lang="en-US" dirty="0"/>
              <a:t>Jim Wells</a:t>
            </a:r>
          </a:p>
          <a:p>
            <a:r>
              <a:rPr lang="en-US" dirty="0"/>
              <a:t>Director</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45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80847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Cycle</a:t>
            </a:r>
          </a:p>
        </p:txBody>
      </p:sp>
      <p:sp>
        <p:nvSpPr>
          <p:cNvPr id="3" name="Content Placeholder 2"/>
          <p:cNvSpPr>
            <a:spLocks noGrp="1"/>
          </p:cNvSpPr>
          <p:nvPr>
            <p:ph idx="1"/>
          </p:nvPr>
        </p:nvSpPr>
        <p:spPr/>
        <p:txBody>
          <a:bodyPr>
            <a:normAutofit fontScale="70000" lnSpcReduction="20000"/>
          </a:bodyPr>
          <a:lstStyle/>
          <a:p>
            <a:pPr lvl="0"/>
            <a:r>
              <a:rPr lang="en-US" dirty="0"/>
              <a:t>Agency Request</a:t>
            </a:r>
          </a:p>
          <a:p>
            <a:pPr lvl="1"/>
            <a:r>
              <a:rPr lang="en-US" dirty="0"/>
              <a:t>Due 5:00PM Friday August 31, 2018</a:t>
            </a:r>
          </a:p>
          <a:p>
            <a:r>
              <a:rPr lang="en-US" dirty="0"/>
              <a:t>Governor Recommends</a:t>
            </a:r>
          </a:p>
          <a:p>
            <a:pPr lvl="1"/>
            <a:r>
              <a:rPr lang="en-US" dirty="0"/>
              <a:t>Budget Message and Summary</a:t>
            </a:r>
          </a:p>
          <a:p>
            <a:pPr lvl="1"/>
            <a:r>
              <a:rPr lang="en-US" dirty="0"/>
              <a:t>Line Item Detail</a:t>
            </a:r>
          </a:p>
          <a:p>
            <a:pPr lvl="1"/>
            <a:r>
              <a:rPr lang="en-US" dirty="0"/>
              <a:t>Economic Development Incentives</a:t>
            </a:r>
          </a:p>
          <a:p>
            <a:pPr lvl="1"/>
            <a:r>
              <a:rPr lang="en-US" dirty="0"/>
              <a:t>Recommended Legislation</a:t>
            </a:r>
          </a:p>
          <a:p>
            <a:r>
              <a:rPr lang="en-US" dirty="0"/>
              <a:t>Legislatively Approved</a:t>
            </a:r>
          </a:p>
          <a:p>
            <a:pPr lvl="1"/>
            <a:r>
              <a:rPr lang="en-US" dirty="0"/>
              <a:t>Session starts February 4, 2019</a:t>
            </a:r>
          </a:p>
          <a:p>
            <a:pPr lvl="1"/>
            <a:r>
              <a:rPr lang="en-US" dirty="0"/>
              <a:t>Session ends June 3, 2019</a:t>
            </a:r>
          </a:p>
          <a:p>
            <a:r>
              <a:rPr lang="en-US" dirty="0"/>
              <a:t>Resources on the Budget Division website (www.budget.nv.gov)</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46</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680695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sz="half" idx="1"/>
          </p:nvPr>
        </p:nvSpPr>
        <p:spPr>
          <a:xfrm>
            <a:off x="457200" y="1676400"/>
            <a:ext cx="4038600" cy="4449763"/>
          </a:xfrm>
        </p:spPr>
        <p:txBody>
          <a:bodyPr/>
          <a:lstStyle/>
          <a:p>
            <a:r>
              <a:rPr lang="en-US" dirty="0"/>
              <a:t>CIPs due  – 4/2</a:t>
            </a:r>
          </a:p>
          <a:p>
            <a:pPr lvl="1"/>
            <a:r>
              <a:rPr lang="en-US" dirty="0"/>
              <a:t>Presentations 8/22-23</a:t>
            </a:r>
          </a:p>
          <a:p>
            <a:r>
              <a:rPr lang="en-US" dirty="0"/>
              <a:t>TINs due  – 4/6</a:t>
            </a:r>
          </a:p>
          <a:p>
            <a:r>
              <a:rPr lang="en-US" dirty="0"/>
              <a:t>Non-budgetary BDR Concepts – 4/13</a:t>
            </a:r>
          </a:p>
          <a:p>
            <a:pPr lvl="1"/>
            <a:r>
              <a:rPr lang="en-US" dirty="0"/>
              <a:t>Approve by 5/11</a:t>
            </a:r>
          </a:p>
          <a:p>
            <a:r>
              <a:rPr lang="en-US" dirty="0"/>
              <a:t>Final Non-budgetary BDRs – 6/8</a:t>
            </a:r>
          </a:p>
          <a:p>
            <a:endParaRPr lang="en-US" dirty="0"/>
          </a:p>
        </p:txBody>
      </p:sp>
      <p:sp>
        <p:nvSpPr>
          <p:cNvPr id="4" name="Content Placeholder 3"/>
          <p:cNvSpPr>
            <a:spLocks noGrp="1"/>
          </p:cNvSpPr>
          <p:nvPr>
            <p:ph sz="half" idx="2"/>
          </p:nvPr>
        </p:nvSpPr>
        <p:spPr>
          <a:xfrm>
            <a:off x="4648200" y="1676400"/>
            <a:ext cx="4038600" cy="4449763"/>
          </a:xfrm>
        </p:spPr>
        <p:txBody>
          <a:bodyPr/>
          <a:lstStyle/>
          <a:p>
            <a:r>
              <a:rPr lang="en-US" dirty="0"/>
              <a:t>Class Compensation Plan Changes – 7/1</a:t>
            </a:r>
          </a:p>
          <a:p>
            <a:r>
              <a:rPr lang="en-US" dirty="0"/>
              <a:t>Complete Adjusted Base – 11/09</a:t>
            </a:r>
          </a:p>
          <a:p>
            <a:r>
              <a:rPr lang="en-US" dirty="0"/>
              <a:t>Complete Governor Recommends – early January 2019</a:t>
            </a:r>
          </a:p>
        </p:txBody>
      </p:sp>
      <p:sp>
        <p:nvSpPr>
          <p:cNvPr id="6" name="Footer Placeholder 5"/>
          <p:cNvSpPr>
            <a:spLocks noGrp="1"/>
          </p:cNvSpPr>
          <p:nvPr>
            <p:ph type="ftr" sz="quarter" idx="11"/>
          </p:nvPr>
        </p:nvSpPr>
        <p:spPr/>
        <p:txBody>
          <a:bodyPr/>
          <a:lstStyle/>
          <a:p>
            <a:r>
              <a:rPr lang="en-US"/>
              <a:t>Governor's Finance Office</a:t>
            </a:r>
            <a:endParaRPr lang="en-US" dirty="0"/>
          </a:p>
        </p:txBody>
      </p:sp>
      <p:sp>
        <p:nvSpPr>
          <p:cNvPr id="8" name="Slide Number Placeholder 7"/>
          <p:cNvSpPr>
            <a:spLocks noGrp="1"/>
          </p:cNvSpPr>
          <p:nvPr>
            <p:ph type="sldNum" sz="quarter" idx="12"/>
          </p:nvPr>
        </p:nvSpPr>
        <p:spPr/>
        <p:txBody>
          <a:bodyPr/>
          <a:lstStyle/>
          <a:p>
            <a:fld id="{86DAD16D-BFDC-4715-A95B-D3CADA9DB5EA}" type="slidenum">
              <a:rPr lang="en-US" smtClean="0"/>
              <a:t>47</a:t>
            </a:fld>
            <a:endParaRPr lang="en-US" dirty="0"/>
          </a:p>
        </p:txBody>
      </p:sp>
      <p:sp>
        <p:nvSpPr>
          <p:cNvPr id="9"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453123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Overview of Budgeting Processes and Policy Reminders</a:t>
            </a:r>
          </a:p>
        </p:txBody>
      </p:sp>
      <p:sp>
        <p:nvSpPr>
          <p:cNvPr id="3" name="Subtitle 2"/>
          <p:cNvSpPr>
            <a:spLocks noGrp="1"/>
          </p:cNvSpPr>
          <p:nvPr>
            <p:ph type="subTitle" idx="1"/>
          </p:nvPr>
        </p:nvSpPr>
        <p:spPr/>
        <p:txBody>
          <a:bodyPr>
            <a:normAutofit/>
          </a:bodyPr>
          <a:lstStyle/>
          <a:p>
            <a:r>
              <a:rPr lang="en-US" dirty="0"/>
              <a:t>Jim Wells </a:t>
            </a:r>
          </a:p>
          <a:p>
            <a:r>
              <a:rPr lang="en-US" dirty="0"/>
              <a:t>Director</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48</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797833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Processes</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Building the Budget</a:t>
            </a:r>
          </a:p>
          <a:p>
            <a:pPr>
              <a:lnSpc>
                <a:spcPct val="90000"/>
              </a:lnSpc>
            </a:pPr>
            <a:r>
              <a:rPr lang="en-US" dirty="0"/>
              <a:t>Positions</a:t>
            </a:r>
          </a:p>
          <a:p>
            <a:pPr>
              <a:lnSpc>
                <a:spcPct val="90000"/>
              </a:lnSpc>
            </a:pPr>
            <a:r>
              <a:rPr lang="en-US" dirty="0"/>
              <a:t>Revenues</a:t>
            </a:r>
          </a:p>
          <a:p>
            <a:pPr>
              <a:lnSpc>
                <a:spcPct val="90000"/>
              </a:lnSpc>
            </a:pPr>
            <a:r>
              <a:rPr lang="en-US" dirty="0"/>
              <a:t>Federal Grants</a:t>
            </a:r>
          </a:p>
          <a:p>
            <a:pPr>
              <a:lnSpc>
                <a:spcPct val="90000"/>
              </a:lnSpc>
            </a:pPr>
            <a:r>
              <a:rPr lang="en-US" dirty="0"/>
              <a:t>Priorities &amp; Performance Based Budgets</a:t>
            </a:r>
          </a:p>
          <a:p>
            <a:pPr lvl="0">
              <a:lnSpc>
                <a:spcPct val="90000"/>
              </a:lnSpc>
            </a:pPr>
            <a:r>
              <a:rPr lang="en-US" dirty="0"/>
              <a:t>Enhancement Requests and Efficiency Options</a:t>
            </a:r>
          </a:p>
          <a:p>
            <a:pPr>
              <a:lnSpc>
                <a:spcPct val="90000"/>
              </a:lnSpc>
            </a:pPr>
            <a:r>
              <a:rPr lang="en-US" dirty="0"/>
              <a:t>Required Forms</a:t>
            </a:r>
          </a:p>
          <a:p>
            <a:pPr>
              <a:lnSpc>
                <a:spcPct val="90000"/>
              </a:lnSpc>
            </a:pPr>
            <a:r>
              <a:rPr lang="en-US" dirty="0"/>
              <a:t>Technology Investments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49</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01220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OVERVIEW</a:t>
            </a:r>
          </a:p>
        </p:txBody>
      </p:sp>
      <p:sp>
        <p:nvSpPr>
          <p:cNvPr id="3" name="Content Placeholder 2"/>
          <p:cNvSpPr>
            <a:spLocks noGrp="1"/>
          </p:cNvSpPr>
          <p:nvPr>
            <p:ph idx="1"/>
          </p:nvPr>
        </p:nvSpPr>
        <p:spPr/>
        <p:txBody>
          <a:bodyPr/>
          <a:lstStyle/>
          <a:p>
            <a:pPr lvl="0"/>
            <a:r>
              <a:rPr lang="en-US" dirty="0"/>
              <a:t>Unknowns and Challenges</a:t>
            </a:r>
          </a:p>
          <a:p>
            <a:pPr lvl="0"/>
            <a:r>
              <a:rPr lang="en-US" dirty="0"/>
              <a:t>Roll-ups</a:t>
            </a:r>
          </a:p>
          <a:p>
            <a:pPr lvl="0"/>
            <a:r>
              <a:rPr lang="en-US" dirty="0"/>
              <a:t>Flat Budgeting – 2 X FY19 Cap</a:t>
            </a:r>
          </a:p>
          <a:p>
            <a:pPr marL="0" indent="0">
              <a:buNone/>
            </a:pP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5</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97527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Budget</a:t>
            </a:r>
          </a:p>
        </p:txBody>
      </p:sp>
      <p:sp>
        <p:nvSpPr>
          <p:cNvPr id="3" name="Content Placeholder 2"/>
          <p:cNvSpPr>
            <a:spLocks noGrp="1"/>
          </p:cNvSpPr>
          <p:nvPr>
            <p:ph idx="1"/>
          </p:nvPr>
        </p:nvSpPr>
        <p:spPr/>
        <p:txBody>
          <a:bodyPr>
            <a:normAutofit lnSpcReduction="10000"/>
          </a:bodyPr>
          <a:lstStyle/>
          <a:p>
            <a:r>
              <a:rPr lang="en-US" dirty="0"/>
              <a:t>Agency budgets </a:t>
            </a:r>
            <a:r>
              <a:rPr lang="en-US" u="sng" dirty="0"/>
              <a:t>must</a:t>
            </a:r>
            <a:r>
              <a:rPr lang="en-US" dirty="0"/>
              <a:t>:</a:t>
            </a:r>
          </a:p>
          <a:p>
            <a:pPr lvl="1"/>
            <a:r>
              <a:rPr lang="en-US" dirty="0"/>
              <a:t>Align with Governor’s Strategic Framework</a:t>
            </a:r>
          </a:p>
          <a:p>
            <a:pPr lvl="1"/>
            <a:r>
              <a:rPr lang="en-US" dirty="0"/>
              <a:t>Reconcile positions, revenues and expenditures</a:t>
            </a:r>
          </a:p>
          <a:p>
            <a:pPr lvl="1"/>
            <a:r>
              <a:rPr lang="en-US" dirty="0"/>
              <a:t>Be consistent with legislation passed in 2017</a:t>
            </a:r>
          </a:p>
          <a:p>
            <a:pPr lvl="1"/>
            <a:r>
              <a:rPr lang="en-US" dirty="0"/>
              <a:t>Use FY 2018 actuals for the Base Budget</a:t>
            </a:r>
          </a:p>
          <a:p>
            <a:pPr lvl="1"/>
            <a:r>
              <a:rPr lang="en-US" dirty="0"/>
              <a:t>Be adjusted for one-time, annualized and discontinued costs</a:t>
            </a:r>
          </a:p>
          <a:p>
            <a:pPr lvl="1"/>
            <a:r>
              <a:rPr lang="en-US" dirty="0"/>
              <a:t>Be submitted in complete form</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50</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087546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Budget</a:t>
            </a:r>
          </a:p>
        </p:txBody>
      </p:sp>
      <p:sp>
        <p:nvSpPr>
          <p:cNvPr id="3" name="Content Placeholder 2"/>
          <p:cNvSpPr>
            <a:spLocks noGrp="1"/>
          </p:cNvSpPr>
          <p:nvPr>
            <p:ph idx="1"/>
          </p:nvPr>
        </p:nvSpPr>
        <p:spPr/>
        <p:txBody>
          <a:bodyPr>
            <a:normAutofit fontScale="92500" lnSpcReduction="10000"/>
          </a:bodyPr>
          <a:lstStyle/>
          <a:p>
            <a:r>
              <a:rPr lang="en-US" dirty="0"/>
              <a:t>Agency budgets </a:t>
            </a:r>
            <a:r>
              <a:rPr lang="en-US" u="sng" dirty="0"/>
              <a:t>should</a:t>
            </a:r>
            <a:r>
              <a:rPr lang="en-US" dirty="0"/>
              <a:t>:</a:t>
            </a:r>
          </a:p>
          <a:p>
            <a:pPr lvl="1"/>
            <a:r>
              <a:rPr lang="en-US" dirty="0"/>
              <a:t>Not include agency-specific inflation without adequate justification</a:t>
            </a:r>
          </a:p>
          <a:p>
            <a:pPr lvl="1"/>
            <a:r>
              <a:rPr lang="en-US" dirty="0"/>
              <a:t>Include caseload adjustments as a “M” unit only with prior approval</a:t>
            </a:r>
          </a:p>
          <a:p>
            <a:pPr lvl="1"/>
            <a:r>
              <a:rPr lang="en-US" dirty="0"/>
              <a:t>Document and justify adjustments related to federal mandates, court orders and consent decrees</a:t>
            </a:r>
          </a:p>
          <a:p>
            <a:pPr lvl="1"/>
            <a:r>
              <a:rPr lang="en-US" dirty="0"/>
              <a:t>Reconcile transfer in/out decision units and other “pitcher/catcher” type items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51</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113859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Budget</a:t>
            </a:r>
          </a:p>
        </p:txBody>
      </p:sp>
      <p:sp>
        <p:nvSpPr>
          <p:cNvPr id="3" name="Content Placeholder 2"/>
          <p:cNvSpPr>
            <a:spLocks noGrp="1"/>
          </p:cNvSpPr>
          <p:nvPr>
            <p:ph idx="1"/>
          </p:nvPr>
        </p:nvSpPr>
        <p:spPr/>
        <p:txBody>
          <a:bodyPr>
            <a:normAutofit/>
          </a:bodyPr>
          <a:lstStyle/>
          <a:p>
            <a:r>
              <a:rPr lang="en-US" dirty="0"/>
              <a:t>Agency budgets </a:t>
            </a:r>
            <a:r>
              <a:rPr lang="en-US" u="sng" dirty="0"/>
              <a:t>should</a:t>
            </a:r>
            <a:r>
              <a:rPr lang="en-US" dirty="0"/>
              <a:t>:</a:t>
            </a:r>
          </a:p>
          <a:p>
            <a:pPr lvl="1"/>
            <a:r>
              <a:rPr lang="en-US" dirty="0"/>
              <a:t>Include justification for any requested Supplemental Appropriations</a:t>
            </a:r>
          </a:p>
          <a:p>
            <a:pPr lvl="1"/>
            <a:r>
              <a:rPr lang="en-US" dirty="0"/>
              <a:t>Identify and include one-time projects, including multi-biennia requests where appropriate</a:t>
            </a:r>
          </a:p>
          <a:p>
            <a:pPr lvl="1"/>
            <a:r>
              <a:rPr lang="en-US" dirty="0"/>
              <a:t>Include replacement equipment in accordance with an approved schedule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52</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53037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a:t>
            </a:r>
          </a:p>
        </p:txBody>
      </p:sp>
      <p:sp>
        <p:nvSpPr>
          <p:cNvPr id="3" name="Content Placeholder 2"/>
          <p:cNvSpPr>
            <a:spLocks noGrp="1"/>
          </p:cNvSpPr>
          <p:nvPr>
            <p:ph idx="1"/>
          </p:nvPr>
        </p:nvSpPr>
        <p:spPr/>
        <p:txBody>
          <a:bodyPr>
            <a:normAutofit fontScale="92500" lnSpcReduction="10000"/>
          </a:bodyPr>
          <a:lstStyle/>
          <a:p>
            <a:r>
              <a:rPr lang="en-US" dirty="0"/>
              <a:t>Agencies </a:t>
            </a:r>
            <a:r>
              <a:rPr lang="en-US" u="sng" dirty="0"/>
              <a:t>must</a:t>
            </a:r>
            <a:r>
              <a:rPr lang="en-US" dirty="0"/>
              <a:t>:</a:t>
            </a:r>
          </a:p>
          <a:p>
            <a:pPr lvl="1"/>
            <a:r>
              <a:rPr lang="en-US" dirty="0"/>
              <a:t>Confirm the accuracy of the positions in their budget by PCN before 7/1</a:t>
            </a:r>
          </a:p>
          <a:p>
            <a:pPr lvl="1"/>
            <a:r>
              <a:rPr lang="en-US" dirty="0"/>
              <a:t>Notify their assigned Budget Analyst of errors</a:t>
            </a:r>
          </a:p>
          <a:p>
            <a:pPr lvl="1"/>
            <a:r>
              <a:rPr lang="en-US" dirty="0"/>
              <a:t>Eliminate expired or non-permanent positions</a:t>
            </a:r>
          </a:p>
          <a:p>
            <a:pPr lvl="1"/>
            <a:r>
              <a:rPr lang="en-US" dirty="0"/>
              <a:t>Confirm the accuracy of the incumbents as of the budget request submission</a:t>
            </a:r>
          </a:p>
          <a:p>
            <a:pPr lvl="1"/>
            <a:r>
              <a:rPr lang="en-US" dirty="0"/>
              <a:t>Include on-going seasonal and intermittent positions to the extent funding is available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53</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754225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a:t>
            </a:r>
          </a:p>
        </p:txBody>
      </p:sp>
      <p:sp>
        <p:nvSpPr>
          <p:cNvPr id="3" name="Content Placeholder 2"/>
          <p:cNvSpPr>
            <a:spLocks noGrp="1"/>
          </p:cNvSpPr>
          <p:nvPr>
            <p:ph idx="1"/>
          </p:nvPr>
        </p:nvSpPr>
        <p:spPr/>
        <p:txBody>
          <a:bodyPr>
            <a:normAutofit lnSpcReduction="10000"/>
          </a:bodyPr>
          <a:lstStyle/>
          <a:p>
            <a:r>
              <a:rPr lang="en-US" dirty="0"/>
              <a:t>New permanent positions:</a:t>
            </a:r>
          </a:p>
          <a:p>
            <a:pPr lvl="1"/>
            <a:r>
              <a:rPr lang="en-US" dirty="0"/>
              <a:t>Engage with DHRM on classification</a:t>
            </a:r>
          </a:p>
          <a:p>
            <a:pPr lvl="2"/>
            <a:r>
              <a:rPr lang="en-US" dirty="0"/>
              <a:t>Include NPD-19 for each position</a:t>
            </a:r>
          </a:p>
          <a:p>
            <a:pPr lvl="1"/>
            <a:r>
              <a:rPr lang="en-US" dirty="0"/>
              <a:t>Identify conditions and responsibilities</a:t>
            </a:r>
          </a:p>
          <a:p>
            <a:pPr lvl="2"/>
            <a:r>
              <a:rPr lang="en-US" dirty="0"/>
              <a:t>How the position advances the agency’s mission</a:t>
            </a:r>
          </a:p>
          <a:p>
            <a:pPr lvl="2"/>
            <a:r>
              <a:rPr lang="en-US" dirty="0"/>
              <a:t>How it impacts existing personnel</a:t>
            </a:r>
          </a:p>
          <a:p>
            <a:pPr lvl="1"/>
            <a:r>
              <a:rPr lang="en-US" dirty="0"/>
              <a:t>Include associated costs</a:t>
            </a:r>
          </a:p>
          <a:p>
            <a:pPr lvl="1"/>
            <a:r>
              <a:rPr lang="en-US" dirty="0"/>
              <a:t>Default start date is October 1 of the first year</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54</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13570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a:t>
            </a:r>
          </a:p>
        </p:txBody>
      </p:sp>
      <p:sp>
        <p:nvSpPr>
          <p:cNvPr id="3" name="Content Placeholder 2"/>
          <p:cNvSpPr>
            <a:spLocks noGrp="1"/>
          </p:cNvSpPr>
          <p:nvPr>
            <p:ph idx="1"/>
          </p:nvPr>
        </p:nvSpPr>
        <p:spPr/>
        <p:txBody>
          <a:bodyPr>
            <a:normAutofit/>
          </a:bodyPr>
          <a:lstStyle/>
          <a:p>
            <a:r>
              <a:rPr lang="en-US" dirty="0"/>
              <a:t>Vacant positions:</a:t>
            </a:r>
          </a:p>
          <a:p>
            <a:pPr lvl="1"/>
            <a:r>
              <a:rPr lang="en-US" dirty="0"/>
              <a:t>Justify retention of 12+ month vacancies</a:t>
            </a:r>
          </a:p>
          <a:p>
            <a:r>
              <a:rPr lang="en-US" dirty="0"/>
              <a:t>Budget new or vacant positions to hire at no greater than step:</a:t>
            </a:r>
          </a:p>
          <a:p>
            <a:pPr lvl="2"/>
            <a:r>
              <a:rPr lang="en-US" dirty="0"/>
              <a:t>4 for positions in grades 30 and below</a:t>
            </a:r>
          </a:p>
          <a:p>
            <a:pPr lvl="2"/>
            <a:r>
              <a:rPr lang="en-US" dirty="0"/>
              <a:t>7 for positions between grades 31 and 38</a:t>
            </a:r>
          </a:p>
          <a:p>
            <a:pPr lvl="2"/>
            <a:r>
              <a:rPr lang="en-US" dirty="0"/>
              <a:t>10 for positions in grades 39 and higher</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86186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a:t>
            </a:r>
          </a:p>
        </p:txBody>
      </p:sp>
      <p:sp>
        <p:nvSpPr>
          <p:cNvPr id="3" name="Content Placeholder 2"/>
          <p:cNvSpPr>
            <a:spLocks noGrp="1"/>
          </p:cNvSpPr>
          <p:nvPr>
            <p:ph idx="1"/>
          </p:nvPr>
        </p:nvSpPr>
        <p:spPr/>
        <p:txBody>
          <a:bodyPr>
            <a:normAutofit lnSpcReduction="10000"/>
          </a:bodyPr>
          <a:lstStyle/>
          <a:p>
            <a:r>
              <a:rPr lang="en-US" dirty="0"/>
              <a:t>Single Reclassifications</a:t>
            </a:r>
          </a:p>
          <a:p>
            <a:r>
              <a:rPr lang="en-US" dirty="0"/>
              <a:t>Reorganizations</a:t>
            </a:r>
          </a:p>
          <a:p>
            <a:r>
              <a:rPr lang="en-US" dirty="0"/>
              <a:t>Compensation Plan Adjustments due 7/1</a:t>
            </a:r>
          </a:p>
          <a:p>
            <a:pPr lvl="1"/>
            <a:r>
              <a:rPr lang="en-US" dirty="0"/>
              <a:t>Reclassification of or raises for series of positions</a:t>
            </a:r>
          </a:p>
          <a:p>
            <a:r>
              <a:rPr lang="en-US" dirty="0"/>
              <a:t>FTE Costs and Assessments</a:t>
            </a:r>
          </a:p>
          <a:p>
            <a:r>
              <a:rPr lang="en-US" dirty="0"/>
              <a:t>Vacancy Savings</a:t>
            </a:r>
          </a:p>
          <a:p>
            <a:r>
              <a:rPr lang="en-US" dirty="0"/>
              <a:t>Overtime/Pay Differentials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56</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215593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p>
        </p:txBody>
      </p:sp>
      <p:sp>
        <p:nvSpPr>
          <p:cNvPr id="3" name="Content Placeholder 2"/>
          <p:cNvSpPr>
            <a:spLocks noGrp="1"/>
          </p:cNvSpPr>
          <p:nvPr>
            <p:ph idx="1"/>
          </p:nvPr>
        </p:nvSpPr>
        <p:spPr/>
        <p:txBody>
          <a:bodyPr>
            <a:normAutofit lnSpcReduction="10000"/>
          </a:bodyPr>
          <a:lstStyle/>
          <a:p>
            <a:r>
              <a:rPr lang="en-US" dirty="0"/>
              <a:t>In general, must cover requested expenditures; never used to balance budget</a:t>
            </a:r>
          </a:p>
          <a:p>
            <a:r>
              <a:rPr lang="en-US" dirty="0"/>
              <a:t>Appropriations</a:t>
            </a:r>
          </a:p>
          <a:p>
            <a:r>
              <a:rPr lang="en-US" dirty="0"/>
              <a:t>Transfers</a:t>
            </a:r>
          </a:p>
          <a:p>
            <a:pPr lvl="1"/>
            <a:r>
              <a:rPr lang="en-US" dirty="0"/>
              <a:t>Must be reconciled against transfer expenses</a:t>
            </a:r>
          </a:p>
          <a:p>
            <a:r>
              <a:rPr lang="en-US" dirty="0"/>
              <a:t>Reserves</a:t>
            </a:r>
          </a:p>
          <a:p>
            <a:pPr lvl="1"/>
            <a:r>
              <a:rPr lang="en-US" dirty="0"/>
              <a:t>Generally are non-recurring revenue source</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57</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543916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Revenues</a:t>
            </a:r>
          </a:p>
        </p:txBody>
      </p:sp>
      <p:sp>
        <p:nvSpPr>
          <p:cNvPr id="3" name="Content Placeholder 2"/>
          <p:cNvSpPr>
            <a:spLocks noGrp="1"/>
          </p:cNvSpPr>
          <p:nvPr>
            <p:ph idx="1"/>
          </p:nvPr>
        </p:nvSpPr>
        <p:spPr/>
        <p:txBody>
          <a:bodyPr>
            <a:normAutofit/>
          </a:bodyPr>
          <a:lstStyle/>
          <a:p>
            <a:r>
              <a:rPr lang="en-US" dirty="0"/>
              <a:t>Includes licenses, fees, fines, loan repayments, charges for services or other revenues not deposited into the General Fund for use in the appropriations process.  </a:t>
            </a:r>
          </a:p>
          <a:p>
            <a:r>
              <a:rPr lang="en-US" dirty="0"/>
              <a:t> Must submit detail on any fee established, increased or decreased in the Agency Request</a:t>
            </a:r>
          </a:p>
          <a:p>
            <a:r>
              <a:rPr lang="en-US" dirty="0"/>
              <a:t>Fee Database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58</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279450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Revenues</a:t>
            </a:r>
          </a:p>
        </p:txBody>
      </p:sp>
      <p:sp>
        <p:nvSpPr>
          <p:cNvPr id="3" name="Content Placeholder 2"/>
          <p:cNvSpPr>
            <a:spLocks noGrp="1"/>
          </p:cNvSpPr>
          <p:nvPr>
            <p:ph idx="1"/>
          </p:nvPr>
        </p:nvSpPr>
        <p:spPr/>
        <p:txBody>
          <a:bodyPr>
            <a:normAutofit lnSpcReduction="10000"/>
          </a:bodyPr>
          <a:lstStyle/>
          <a:p>
            <a:r>
              <a:rPr lang="en-US" dirty="0"/>
              <a:t>Only includes revenue directly from federal government</a:t>
            </a:r>
          </a:p>
          <a:p>
            <a:r>
              <a:rPr lang="en-US" dirty="0"/>
              <a:t>Report separately by grant award</a:t>
            </a:r>
          </a:p>
          <a:p>
            <a:r>
              <a:rPr lang="en-US" dirty="0"/>
              <a:t>Recurring grants should be included in budget</a:t>
            </a:r>
          </a:p>
          <a:p>
            <a:r>
              <a:rPr lang="en-US" dirty="0"/>
              <a:t>Should be budgeted at NOGA + Carryforward</a:t>
            </a:r>
          </a:p>
          <a:p>
            <a:r>
              <a:rPr lang="en-US" dirty="0"/>
              <a:t>Not subject to budget caps</a:t>
            </a:r>
          </a:p>
          <a:p>
            <a:pPr lvl="1"/>
            <a:r>
              <a:rPr lang="en-US" dirty="0"/>
              <a:t>Must adhere to statewide cost decisions</a:t>
            </a:r>
          </a:p>
          <a:p>
            <a:endParaRPr lang="en-US" dirty="0"/>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59</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92001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OVERVIEW</a:t>
            </a:r>
          </a:p>
        </p:txBody>
      </p:sp>
      <p:sp>
        <p:nvSpPr>
          <p:cNvPr id="3" name="Content Placeholder 2"/>
          <p:cNvSpPr>
            <a:spLocks noGrp="1"/>
          </p:cNvSpPr>
          <p:nvPr>
            <p:ph idx="1"/>
          </p:nvPr>
        </p:nvSpPr>
        <p:spPr/>
        <p:txBody>
          <a:bodyPr/>
          <a:lstStyle/>
          <a:p>
            <a:pPr lvl="0"/>
            <a:r>
              <a:rPr lang="en-US" dirty="0"/>
              <a:t>Enhancements</a:t>
            </a:r>
          </a:p>
          <a:p>
            <a:pPr lvl="1"/>
            <a:r>
              <a:rPr lang="en-US" dirty="0"/>
              <a:t>Must Align With The Governor’s Initiatives</a:t>
            </a:r>
          </a:p>
          <a:p>
            <a:pPr lvl="1"/>
            <a:r>
              <a:rPr lang="en-US" dirty="0"/>
              <a:t>Coordination Among Agencies</a:t>
            </a:r>
          </a:p>
          <a:p>
            <a:pPr lvl="1"/>
            <a:r>
              <a:rPr lang="en-US" dirty="0"/>
              <a:t>Must Be Measurable</a:t>
            </a:r>
          </a:p>
          <a:p>
            <a:pPr lvl="0"/>
            <a:r>
              <a:rPr lang="en-US" dirty="0"/>
              <a:t>Use “Items for Special Consideration” version in NEBS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6</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19208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Grants</a:t>
            </a:r>
          </a:p>
        </p:txBody>
      </p:sp>
      <p:sp>
        <p:nvSpPr>
          <p:cNvPr id="3" name="Content Placeholder 2"/>
          <p:cNvSpPr>
            <a:spLocks noGrp="1"/>
          </p:cNvSpPr>
          <p:nvPr>
            <p:ph idx="1"/>
          </p:nvPr>
        </p:nvSpPr>
        <p:spPr/>
        <p:txBody>
          <a:bodyPr>
            <a:normAutofit fontScale="92500" lnSpcReduction="10000"/>
          </a:bodyPr>
          <a:lstStyle/>
          <a:p>
            <a:r>
              <a:rPr lang="en-US" dirty="0"/>
              <a:t>Matching Requirements documentation</a:t>
            </a:r>
          </a:p>
          <a:p>
            <a:pPr lvl="1"/>
            <a:r>
              <a:rPr lang="en-US" dirty="0"/>
              <a:t>Grant Name </a:t>
            </a:r>
          </a:p>
          <a:p>
            <a:pPr lvl="1"/>
            <a:r>
              <a:rPr lang="en-US" dirty="0"/>
              <a:t>CFDA number</a:t>
            </a:r>
          </a:p>
          <a:p>
            <a:pPr lvl="1"/>
            <a:r>
              <a:rPr lang="en-US" dirty="0"/>
              <a:t>Funding by state FY for term of the grant:</a:t>
            </a:r>
          </a:p>
          <a:p>
            <a:pPr lvl="2"/>
            <a:r>
              <a:rPr lang="en-US" dirty="0"/>
              <a:t>Grant amount, and </a:t>
            </a:r>
          </a:p>
          <a:p>
            <a:pPr lvl="2"/>
            <a:r>
              <a:rPr lang="en-US" dirty="0"/>
              <a:t>match fund requirements</a:t>
            </a:r>
          </a:p>
          <a:p>
            <a:pPr lvl="1"/>
            <a:r>
              <a:rPr lang="en-US" dirty="0"/>
              <a:t>Source of match funds</a:t>
            </a:r>
          </a:p>
          <a:p>
            <a:pPr lvl="2"/>
            <a:r>
              <a:rPr lang="en-US" dirty="0"/>
              <a:t>Appropriation, third-party, in-kind, etc.</a:t>
            </a:r>
          </a:p>
          <a:p>
            <a:pPr lvl="1"/>
            <a:r>
              <a:rPr lang="en-US" dirty="0"/>
              <a:t>Impact of not appropriating the match</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60</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406363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Grants</a:t>
            </a:r>
          </a:p>
        </p:txBody>
      </p:sp>
      <p:sp>
        <p:nvSpPr>
          <p:cNvPr id="3" name="Content Placeholder 2"/>
          <p:cNvSpPr>
            <a:spLocks noGrp="1"/>
          </p:cNvSpPr>
          <p:nvPr>
            <p:ph idx="1"/>
          </p:nvPr>
        </p:nvSpPr>
        <p:spPr/>
        <p:txBody>
          <a:bodyPr>
            <a:normAutofit lnSpcReduction="10000"/>
          </a:bodyPr>
          <a:lstStyle/>
          <a:p>
            <a:r>
              <a:rPr lang="en-US" dirty="0"/>
              <a:t>Maintenance of Effort requirements</a:t>
            </a:r>
          </a:p>
          <a:p>
            <a:pPr lvl="1"/>
            <a:r>
              <a:rPr lang="en-US" dirty="0"/>
              <a:t>Include assumptions and calculations to meet required MOE levels for current and upcoming biennia</a:t>
            </a:r>
          </a:p>
          <a:p>
            <a:r>
              <a:rPr lang="en-US" dirty="0"/>
              <a:t>Indirect Cost/Cost Allocation Plans</a:t>
            </a:r>
          </a:p>
          <a:p>
            <a:pPr lvl="1"/>
            <a:r>
              <a:rPr lang="en-US" dirty="0"/>
              <a:t>Include federal authorization document showing approved rate</a:t>
            </a:r>
          </a:p>
          <a:p>
            <a:pPr lvl="1"/>
            <a:r>
              <a:rPr lang="en-US" dirty="0"/>
              <a:t>Reconcile “pitchers” and “catchers”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61</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834067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Priorities &amp; Performance Based Budgeting</a:t>
            </a:r>
          </a:p>
        </p:txBody>
      </p:sp>
      <p:sp>
        <p:nvSpPr>
          <p:cNvPr id="3" name="Content Placeholder 2"/>
          <p:cNvSpPr>
            <a:spLocks noGrp="1"/>
          </p:cNvSpPr>
          <p:nvPr>
            <p:ph idx="1"/>
          </p:nvPr>
        </p:nvSpPr>
        <p:spPr/>
        <p:txBody>
          <a:bodyPr/>
          <a:lstStyle/>
          <a:p>
            <a:r>
              <a:rPr lang="en-US" dirty="0"/>
              <a:t>Strategic planning framework  </a:t>
            </a:r>
          </a:p>
          <a:p>
            <a:pPr lvl="1"/>
            <a:r>
              <a:rPr lang="en-US" dirty="0"/>
              <a:t>Mission Driven Goals</a:t>
            </a:r>
          </a:p>
          <a:p>
            <a:pPr lvl="1"/>
            <a:r>
              <a:rPr lang="en-US" dirty="0"/>
              <a:t>Objectives</a:t>
            </a:r>
          </a:p>
          <a:p>
            <a:pPr lvl="1"/>
            <a:r>
              <a:rPr lang="en-US" dirty="0"/>
              <a:t>Priorities</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62</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610279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Mapping</a:t>
            </a:r>
          </a:p>
        </p:txBody>
      </p:sp>
      <p:sp>
        <p:nvSpPr>
          <p:cNvPr id="4" name="Content Placeholder 3"/>
          <p:cNvSpPr>
            <a:spLocks noGrp="1"/>
          </p:cNvSpPr>
          <p:nvPr>
            <p:ph sz="half" idx="2"/>
          </p:nvPr>
        </p:nvSpPr>
        <p:spPr>
          <a:xfrm>
            <a:off x="4648200" y="1981200"/>
            <a:ext cx="4038600" cy="4144963"/>
          </a:xfrm>
        </p:spPr>
        <p:txBody>
          <a:bodyPr/>
          <a:lstStyle/>
          <a:p>
            <a:r>
              <a:rPr lang="en-US" dirty="0"/>
              <a:t>Line item Expenditure to revenue is the same</a:t>
            </a:r>
          </a:p>
          <a:p>
            <a:r>
              <a:rPr lang="en-US" dirty="0"/>
              <a:t>Map revenues to pre-defined Activities</a:t>
            </a:r>
          </a:p>
          <a:p>
            <a:r>
              <a:rPr lang="en-US" dirty="0"/>
              <a:t>Mapping of activities to Mission Driven Goals and Core Functions is pre-determined</a:t>
            </a:r>
          </a:p>
        </p:txBody>
      </p:sp>
      <p:sp>
        <p:nvSpPr>
          <p:cNvPr id="6" name="Footer Placeholder 5"/>
          <p:cNvSpPr>
            <a:spLocks noGrp="1"/>
          </p:cNvSpPr>
          <p:nvPr>
            <p:ph type="ftr" sz="quarter" idx="11"/>
          </p:nvPr>
        </p:nvSpPr>
        <p:spPr/>
        <p:txBody>
          <a:bodyPr/>
          <a:lstStyle/>
          <a:p>
            <a:r>
              <a:rPr lang="en-US"/>
              <a:t>Governor's Finance Office</a:t>
            </a:r>
            <a:endParaRPr lang="en-US" dirty="0"/>
          </a:p>
        </p:txBody>
      </p:sp>
      <p:pic>
        <p:nvPicPr>
          <p:cNvPr id="1035" name="Picture 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34500" y="2057401"/>
            <a:ext cx="2283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6DAD16D-BFDC-4715-A95B-D3CADA9DB5EA}" type="slidenum">
              <a:rPr lang="en-US" smtClean="0"/>
              <a:t>63</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664564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3" name="Content Placeholder 2"/>
          <p:cNvSpPr>
            <a:spLocks noGrp="1"/>
          </p:cNvSpPr>
          <p:nvPr>
            <p:ph idx="1"/>
          </p:nvPr>
        </p:nvSpPr>
        <p:spPr/>
        <p:txBody>
          <a:bodyPr>
            <a:normAutofit lnSpcReduction="10000"/>
          </a:bodyPr>
          <a:lstStyle/>
          <a:p>
            <a:r>
              <a:rPr lang="en-US" dirty="0"/>
              <a:t>Should be:</a:t>
            </a:r>
          </a:p>
          <a:p>
            <a:pPr lvl="1"/>
            <a:r>
              <a:rPr lang="en-US" dirty="0"/>
              <a:t>Logically and directly related to the Activity they are purported to measure</a:t>
            </a:r>
          </a:p>
          <a:p>
            <a:pPr lvl="1"/>
            <a:r>
              <a:rPr lang="en-US" dirty="0"/>
              <a:t>Incorporate significant aspects of the operations of the agency</a:t>
            </a:r>
          </a:p>
          <a:p>
            <a:pPr lvl="1"/>
            <a:r>
              <a:rPr lang="en-US" dirty="0"/>
              <a:t>Responsive to changes in levels of performance</a:t>
            </a:r>
          </a:p>
          <a:p>
            <a:r>
              <a:rPr lang="en-US" dirty="0"/>
              <a:t>When possible, tied to data already reported internally or externally</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64</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515472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3" name="Content Placeholder 2"/>
          <p:cNvSpPr>
            <a:spLocks noGrp="1"/>
          </p:cNvSpPr>
          <p:nvPr>
            <p:ph idx="1"/>
          </p:nvPr>
        </p:nvSpPr>
        <p:spPr/>
        <p:txBody>
          <a:bodyPr>
            <a:normAutofit lnSpcReduction="10000"/>
          </a:bodyPr>
          <a:lstStyle/>
          <a:p>
            <a:r>
              <a:rPr lang="en-US" dirty="0"/>
              <a:t>Three main types:</a:t>
            </a:r>
          </a:p>
          <a:p>
            <a:pPr lvl="1"/>
            <a:r>
              <a:rPr lang="en-US" dirty="0"/>
              <a:t>Output/workload - “How much did we do?”</a:t>
            </a:r>
          </a:p>
          <a:p>
            <a:pPr lvl="1"/>
            <a:r>
              <a:rPr lang="en-US" dirty="0"/>
              <a:t>Efficiency – “How well did we do it?” or “Are we doing things right?”</a:t>
            </a:r>
          </a:p>
          <a:p>
            <a:pPr lvl="1"/>
            <a:r>
              <a:rPr lang="en-US" dirty="0"/>
              <a:t>Effectiveness “Is anyone better off?” or “Are we doing the right things?”</a:t>
            </a:r>
          </a:p>
          <a:p>
            <a:r>
              <a:rPr lang="en-US" dirty="0"/>
              <a:t>No right or wrong number of measures</a:t>
            </a:r>
          </a:p>
          <a:p>
            <a:r>
              <a:rPr lang="en-US" dirty="0"/>
              <a:t>Narrative description option</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176292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3" name="Content Placeholder 2"/>
          <p:cNvSpPr>
            <a:spLocks noGrp="1"/>
          </p:cNvSpPr>
          <p:nvPr>
            <p:ph idx="1"/>
          </p:nvPr>
        </p:nvSpPr>
        <p:spPr/>
        <p:txBody>
          <a:bodyPr>
            <a:normAutofit lnSpcReduction="10000"/>
          </a:bodyPr>
          <a:lstStyle/>
          <a:p>
            <a:r>
              <a:rPr lang="en-US" dirty="0"/>
              <a:t>Must be included in enhancement units</a:t>
            </a:r>
          </a:p>
          <a:p>
            <a:pPr lvl="1"/>
            <a:r>
              <a:rPr lang="en-US" dirty="0"/>
              <a:t>Incremental change to existing measure</a:t>
            </a:r>
          </a:p>
          <a:p>
            <a:pPr lvl="1"/>
            <a:r>
              <a:rPr lang="en-US" dirty="0"/>
              <a:t>New measure for the activity</a:t>
            </a:r>
          </a:p>
          <a:p>
            <a:pPr lvl="1"/>
            <a:r>
              <a:rPr lang="en-US" dirty="0"/>
              <a:t>Data provided must be valid and accurate and data limitations noted</a:t>
            </a:r>
          </a:p>
          <a:p>
            <a:pPr lvl="1"/>
            <a:r>
              <a:rPr lang="en-US" dirty="0"/>
              <a:t>Expected outcome description</a:t>
            </a:r>
          </a:p>
          <a:p>
            <a:pPr lvl="1"/>
            <a:r>
              <a:rPr lang="en-US" dirty="0"/>
              <a:t>Decision units submitted without Performance Measures will not be considered</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66</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195784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Priorities &amp; Performance Based Budgeting</a:t>
            </a:r>
          </a:p>
        </p:txBody>
      </p:sp>
      <p:sp>
        <p:nvSpPr>
          <p:cNvPr id="3" name="Content Placeholder 2"/>
          <p:cNvSpPr>
            <a:spLocks noGrp="1"/>
          </p:cNvSpPr>
          <p:nvPr>
            <p:ph idx="1"/>
          </p:nvPr>
        </p:nvSpPr>
        <p:spPr/>
        <p:txBody>
          <a:bodyPr>
            <a:normAutofit lnSpcReduction="10000"/>
          </a:bodyPr>
          <a:lstStyle/>
          <a:p>
            <a:r>
              <a:rPr lang="en-US" dirty="0"/>
              <a:t>Strategic Plans</a:t>
            </a:r>
          </a:p>
          <a:p>
            <a:pPr lvl="1"/>
            <a:r>
              <a:rPr lang="en-US" dirty="0"/>
              <a:t>Should have been created or updated by July 1, 2017, but…</a:t>
            </a:r>
          </a:p>
          <a:p>
            <a:pPr lvl="1"/>
            <a:r>
              <a:rPr lang="en-US" dirty="0"/>
              <a:t>Must be updated (if more than 5 years old)</a:t>
            </a:r>
          </a:p>
          <a:p>
            <a:r>
              <a:rPr lang="en-US" dirty="0"/>
              <a:t>Service Levels</a:t>
            </a:r>
          </a:p>
          <a:p>
            <a:pPr lvl="1"/>
            <a:r>
              <a:rPr lang="en-US" dirty="0"/>
              <a:t>Cost to continue the </a:t>
            </a:r>
            <a:r>
              <a:rPr lang="en-US" u="sng" dirty="0"/>
              <a:t>existing</a:t>
            </a:r>
            <a:r>
              <a:rPr lang="en-US" dirty="0"/>
              <a:t> legislatively approved program into the next biennium</a:t>
            </a:r>
          </a:p>
          <a:p>
            <a:pPr lvl="1"/>
            <a:r>
              <a:rPr lang="en-US" dirty="0"/>
              <a:t>Reductions or increases must be budgeted</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67</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662300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Forms</a:t>
            </a:r>
          </a:p>
        </p:txBody>
      </p:sp>
      <p:sp>
        <p:nvSpPr>
          <p:cNvPr id="3" name="Content Placeholder 2"/>
          <p:cNvSpPr>
            <a:spLocks noGrp="1"/>
          </p:cNvSpPr>
          <p:nvPr>
            <p:ph idx="1"/>
          </p:nvPr>
        </p:nvSpPr>
        <p:spPr/>
        <p:txBody>
          <a:bodyPr>
            <a:normAutofit/>
          </a:bodyPr>
          <a:lstStyle/>
          <a:p>
            <a:r>
              <a:rPr lang="en-US" dirty="0"/>
              <a:t>Budget Submission Certification Letter</a:t>
            </a:r>
          </a:p>
          <a:p>
            <a:pPr lvl="1"/>
            <a:r>
              <a:rPr lang="en-US" dirty="0"/>
              <a:t>One letter per agency</a:t>
            </a:r>
          </a:p>
          <a:p>
            <a:pPr lvl="1"/>
            <a:r>
              <a:rPr lang="en-US" dirty="0"/>
              <a:t>Must be signed by the director or chairman</a:t>
            </a:r>
          </a:p>
          <a:p>
            <a:r>
              <a:rPr lang="en-US" dirty="0"/>
              <a:t>Copy of the 2X Budget Limit calculation</a:t>
            </a:r>
          </a:p>
          <a:p>
            <a:r>
              <a:rPr lang="en-US" dirty="0"/>
              <a:t>Organizational charts</a:t>
            </a:r>
          </a:p>
          <a:p>
            <a:pPr lvl="1"/>
            <a:r>
              <a:rPr lang="en-US" dirty="0"/>
              <a:t>Program</a:t>
            </a:r>
          </a:p>
          <a:p>
            <a:pPr lvl="1"/>
            <a:r>
              <a:rPr lang="en-US" dirty="0"/>
              <a:t>Personnel</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68</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327480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Enhancement Requests</a:t>
            </a:r>
          </a:p>
        </p:txBody>
      </p:sp>
      <p:sp>
        <p:nvSpPr>
          <p:cNvPr id="3" name="Content Placeholder 2"/>
          <p:cNvSpPr>
            <a:spLocks noGrp="1"/>
          </p:cNvSpPr>
          <p:nvPr>
            <p:ph idx="1"/>
          </p:nvPr>
        </p:nvSpPr>
        <p:spPr/>
        <p:txBody>
          <a:bodyPr>
            <a:normAutofit lnSpcReduction="10000"/>
          </a:bodyPr>
          <a:lstStyle/>
          <a:p>
            <a:r>
              <a:rPr lang="en-US" dirty="0"/>
              <a:t>Strategic Plans, Budget Request and enhancements should answer:</a:t>
            </a:r>
          </a:p>
          <a:p>
            <a:pPr lvl="1"/>
            <a:r>
              <a:rPr lang="en-US" dirty="0"/>
              <a:t>Which strategies will most effectively achieve agency and statewide goals and priorities?</a:t>
            </a:r>
          </a:p>
          <a:p>
            <a:pPr lvl="1"/>
            <a:r>
              <a:rPr lang="en-US" dirty="0"/>
              <a:t>Which activities are mandatory/core to these strategies?</a:t>
            </a:r>
          </a:p>
          <a:p>
            <a:pPr lvl="1"/>
            <a:r>
              <a:rPr lang="en-US" dirty="0"/>
              <a:t>How are the outcomes of our highest priority services and activities maximized?</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69</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64981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OVERVIEW</a:t>
            </a:r>
          </a:p>
        </p:txBody>
      </p:sp>
      <p:sp>
        <p:nvSpPr>
          <p:cNvPr id="3" name="Content Placeholder 2"/>
          <p:cNvSpPr>
            <a:spLocks noGrp="1"/>
          </p:cNvSpPr>
          <p:nvPr>
            <p:ph idx="1"/>
          </p:nvPr>
        </p:nvSpPr>
        <p:spPr/>
        <p:txBody>
          <a:bodyPr>
            <a:normAutofit/>
          </a:bodyPr>
          <a:lstStyle/>
          <a:p>
            <a:pPr lvl="0"/>
            <a:r>
              <a:rPr lang="en-US" dirty="0"/>
              <a:t>Efficiency Options</a:t>
            </a:r>
          </a:p>
          <a:p>
            <a:pPr lvl="1"/>
            <a:r>
              <a:rPr lang="en-US" dirty="0"/>
              <a:t>Look For Ways To Do Things Differently And Better Manage Resources</a:t>
            </a:r>
          </a:p>
          <a:p>
            <a:pPr lvl="1"/>
            <a:r>
              <a:rPr lang="en-US" dirty="0"/>
              <a:t>Required To Submit </a:t>
            </a:r>
          </a:p>
          <a:p>
            <a:pPr lvl="1"/>
            <a:r>
              <a:rPr lang="en-US" dirty="0"/>
              <a:t>No fixed amount</a:t>
            </a:r>
          </a:p>
          <a:p>
            <a:pPr lvl="1"/>
            <a:r>
              <a:rPr lang="en-US" dirty="0"/>
              <a:t>Can be an enhancement to create efficiency</a:t>
            </a:r>
          </a:p>
          <a:p>
            <a:pPr lvl="2"/>
            <a:r>
              <a:rPr lang="en-US" dirty="0"/>
              <a:t>Savings must be demonstrable</a:t>
            </a:r>
          </a:p>
          <a:p>
            <a:pPr marL="0" indent="0">
              <a:buNone/>
            </a:pP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7</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957939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Enhancement Requests</a:t>
            </a:r>
          </a:p>
        </p:txBody>
      </p:sp>
      <p:sp>
        <p:nvSpPr>
          <p:cNvPr id="3" name="Content Placeholder 2"/>
          <p:cNvSpPr>
            <a:spLocks noGrp="1"/>
          </p:cNvSpPr>
          <p:nvPr>
            <p:ph idx="1"/>
          </p:nvPr>
        </p:nvSpPr>
        <p:spPr/>
        <p:txBody>
          <a:bodyPr>
            <a:normAutofit fontScale="92500"/>
          </a:bodyPr>
          <a:lstStyle/>
          <a:p>
            <a:r>
              <a:rPr lang="en-US" dirty="0"/>
              <a:t>Agencies </a:t>
            </a:r>
            <a:r>
              <a:rPr lang="en-US" u="sng" dirty="0"/>
              <a:t>should</a:t>
            </a:r>
            <a:r>
              <a:rPr lang="en-US" dirty="0"/>
              <a:t>:</a:t>
            </a:r>
          </a:p>
          <a:p>
            <a:pPr lvl="1"/>
            <a:r>
              <a:rPr lang="en-US" dirty="0"/>
              <a:t>outline efforts taken and/or plans to find additional capacity</a:t>
            </a:r>
          </a:p>
          <a:p>
            <a:pPr lvl="1"/>
            <a:r>
              <a:rPr lang="en-US" dirty="0"/>
              <a:t>Focus on improving performance through innovation </a:t>
            </a:r>
          </a:p>
          <a:p>
            <a:pPr lvl="1"/>
            <a:r>
              <a:rPr lang="en-US" dirty="0"/>
              <a:t>Include a rigorous evaluation plan and Performance Measures to show how the investment of new dollars will result in the intended outcomes</a:t>
            </a:r>
            <a:endParaRPr lang="en-US" sz="1600" dirty="0"/>
          </a:p>
          <a:p>
            <a:pPr lvl="1"/>
            <a:r>
              <a:rPr lang="en-US" dirty="0"/>
              <a:t>Place in Items for Special Consideration</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70</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996395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Request Limits</a:t>
            </a:r>
          </a:p>
        </p:txBody>
      </p:sp>
      <p:sp>
        <p:nvSpPr>
          <p:cNvPr id="3" name="Content Placeholder 2"/>
          <p:cNvSpPr>
            <a:spLocks noGrp="1"/>
          </p:cNvSpPr>
          <p:nvPr>
            <p:ph idx="1"/>
          </p:nvPr>
        </p:nvSpPr>
        <p:spPr/>
        <p:txBody>
          <a:bodyPr>
            <a:normAutofit fontScale="92500" lnSpcReduction="20000"/>
          </a:bodyPr>
          <a:lstStyle/>
          <a:p>
            <a:r>
              <a:rPr lang="en-US" dirty="0"/>
              <a:t>Applies to agencies funded with:</a:t>
            </a:r>
          </a:p>
          <a:p>
            <a:pPr lvl="1"/>
            <a:r>
              <a:rPr lang="en-US" dirty="0"/>
              <a:t>General Fund appropriations</a:t>
            </a:r>
          </a:p>
          <a:p>
            <a:pPr lvl="1"/>
            <a:r>
              <a:rPr lang="en-US" dirty="0"/>
              <a:t>Highway Fund appropriations</a:t>
            </a:r>
          </a:p>
          <a:p>
            <a:pPr lvl="1"/>
            <a:r>
              <a:rPr lang="en-US" dirty="0"/>
              <a:t>Other funds receiving GF or HF - internal service funds</a:t>
            </a:r>
          </a:p>
          <a:p>
            <a:r>
              <a:rPr lang="en-US" dirty="0"/>
              <a:t>Agency Request Budget for the 2019-2021 biennium shall not exceed two times that agency's FY 2019 legislatively approved funding level unless the agency receives prior written approval from the Budget Division</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71</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744647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Request Limits</a:t>
            </a:r>
          </a:p>
        </p:txBody>
      </p:sp>
      <p:sp>
        <p:nvSpPr>
          <p:cNvPr id="3" name="Content Placeholder 2"/>
          <p:cNvSpPr>
            <a:spLocks noGrp="1"/>
          </p:cNvSpPr>
          <p:nvPr>
            <p:ph idx="1"/>
          </p:nvPr>
        </p:nvSpPr>
        <p:spPr/>
        <p:txBody>
          <a:bodyPr>
            <a:normAutofit/>
          </a:bodyPr>
          <a:lstStyle/>
          <a:p>
            <a:r>
              <a:rPr lang="en-US" dirty="0"/>
              <a:t>Exceptions to the limits for:</a:t>
            </a:r>
          </a:p>
          <a:p>
            <a:pPr lvl="1"/>
            <a:r>
              <a:rPr lang="en-US" dirty="0"/>
              <a:t>Pre-approved caseload/population growth</a:t>
            </a:r>
          </a:p>
          <a:p>
            <a:pPr lvl="1"/>
            <a:r>
              <a:rPr lang="en-US" dirty="0"/>
              <a:t>Pre-approved agency specific inflation</a:t>
            </a:r>
          </a:p>
          <a:p>
            <a:pPr lvl="1"/>
            <a:r>
              <a:rPr lang="en-US" dirty="0"/>
              <a:t>Federally mandated and court ordered activities  </a:t>
            </a:r>
          </a:p>
          <a:p>
            <a:r>
              <a:rPr lang="en-US" dirty="0"/>
              <a:t>All other decision units must fit within the agency cap</a:t>
            </a:r>
          </a:p>
          <a:p>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72</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749717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Efficiency Options</a:t>
            </a:r>
          </a:p>
        </p:txBody>
      </p:sp>
      <p:sp>
        <p:nvSpPr>
          <p:cNvPr id="3" name="Content Placeholder 2"/>
          <p:cNvSpPr>
            <a:spLocks noGrp="1"/>
          </p:cNvSpPr>
          <p:nvPr>
            <p:ph idx="1"/>
          </p:nvPr>
        </p:nvSpPr>
        <p:spPr/>
        <p:txBody>
          <a:bodyPr/>
          <a:lstStyle/>
          <a:p>
            <a:r>
              <a:rPr lang="en-US" dirty="0"/>
              <a:t>Applies to all agencies</a:t>
            </a:r>
          </a:p>
          <a:p>
            <a:r>
              <a:rPr lang="en-US" dirty="0"/>
              <a:t>Unique decision unit to:</a:t>
            </a:r>
          </a:p>
          <a:p>
            <a:pPr lvl="1"/>
            <a:r>
              <a:rPr lang="en-US" dirty="0"/>
              <a:t>Reduce or eliminate a low-priority program</a:t>
            </a:r>
          </a:p>
          <a:p>
            <a:pPr lvl="1"/>
            <a:r>
              <a:rPr lang="en-US" dirty="0"/>
              <a:t>Fund one-time costs for long-term cost avoidance</a:t>
            </a:r>
          </a:p>
          <a:p>
            <a:pPr lvl="1"/>
            <a:r>
              <a:rPr lang="en-US" dirty="0"/>
              <a:t>Enable efficiencies in customer/taxpayer interactions</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73</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833610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Efficiency Options</a:t>
            </a:r>
          </a:p>
        </p:txBody>
      </p:sp>
      <p:sp>
        <p:nvSpPr>
          <p:cNvPr id="3" name="Content Placeholder 2"/>
          <p:cNvSpPr>
            <a:spLocks noGrp="1"/>
          </p:cNvSpPr>
          <p:nvPr>
            <p:ph idx="1"/>
          </p:nvPr>
        </p:nvSpPr>
        <p:spPr/>
        <p:txBody>
          <a:bodyPr>
            <a:normAutofit fontScale="92500" lnSpcReduction="10000"/>
          </a:bodyPr>
          <a:lstStyle/>
          <a:p>
            <a:pPr lvl="0"/>
            <a:r>
              <a:rPr lang="en-US" dirty="0"/>
              <a:t>Efficiency Options should:</a:t>
            </a:r>
          </a:p>
          <a:p>
            <a:pPr lvl="1"/>
            <a:r>
              <a:rPr lang="en-US" dirty="0"/>
              <a:t>Be persuasive and demonstrate savings</a:t>
            </a:r>
          </a:p>
          <a:p>
            <a:pPr lvl="1"/>
            <a:r>
              <a:rPr lang="en-US" dirty="0"/>
              <a:t>Support the agency’s core mission</a:t>
            </a:r>
          </a:p>
          <a:p>
            <a:pPr lvl="1"/>
            <a:r>
              <a:rPr lang="en-US" dirty="0"/>
              <a:t>Improve efficiencies</a:t>
            </a:r>
          </a:p>
          <a:p>
            <a:pPr lvl="1"/>
            <a:r>
              <a:rPr lang="en-US" dirty="0"/>
              <a:t>Reduce or avoid future cost growth</a:t>
            </a:r>
          </a:p>
          <a:p>
            <a:pPr lvl="1"/>
            <a:r>
              <a:rPr lang="en-US" dirty="0"/>
              <a:t>Identify impact on performance measures</a:t>
            </a:r>
          </a:p>
          <a:p>
            <a:pPr lvl="0"/>
            <a:r>
              <a:rPr lang="en-US" dirty="0"/>
              <a:t>No set target amount</a:t>
            </a:r>
          </a:p>
          <a:p>
            <a:pPr lvl="0"/>
            <a:r>
              <a:rPr lang="en-US" dirty="0"/>
              <a:t>Corresponding BDRs not required</a:t>
            </a:r>
          </a:p>
          <a:p>
            <a:pPr lvl="0"/>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74</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74200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Option Examples</a:t>
            </a:r>
          </a:p>
        </p:txBody>
      </p:sp>
      <p:sp>
        <p:nvSpPr>
          <p:cNvPr id="3" name="Content Placeholder 2"/>
          <p:cNvSpPr>
            <a:spLocks noGrp="1"/>
          </p:cNvSpPr>
          <p:nvPr>
            <p:ph idx="1"/>
          </p:nvPr>
        </p:nvSpPr>
        <p:spPr/>
        <p:txBody>
          <a:bodyPr>
            <a:normAutofit fontScale="85000" lnSpcReduction="20000"/>
          </a:bodyPr>
          <a:lstStyle/>
          <a:p>
            <a:pPr lvl="0"/>
            <a:r>
              <a:rPr lang="en-US" dirty="0"/>
              <a:t>Automation of processes to increase caseloads per employee</a:t>
            </a:r>
          </a:p>
          <a:p>
            <a:pPr lvl="0"/>
            <a:r>
              <a:rPr lang="en-US" dirty="0"/>
              <a:t>Consolidation of business units to streamline services and eliminate staff</a:t>
            </a:r>
          </a:p>
          <a:p>
            <a:pPr lvl="0"/>
            <a:r>
              <a:rPr lang="en-US" dirty="0"/>
              <a:t>Elimination of mailings or use of alternative delivery services</a:t>
            </a:r>
          </a:p>
          <a:p>
            <a:pPr lvl="0"/>
            <a:r>
              <a:rPr lang="en-US" dirty="0"/>
              <a:t>Reviewing requirements under which services are provided</a:t>
            </a:r>
          </a:p>
          <a:p>
            <a:pPr lvl="0"/>
            <a:r>
              <a:rPr lang="en-US" dirty="0"/>
              <a:t>Simplification and automation of processes to improve customer experience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889649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Investments</a:t>
            </a:r>
          </a:p>
        </p:txBody>
      </p:sp>
      <p:sp>
        <p:nvSpPr>
          <p:cNvPr id="3" name="Content Placeholder 2"/>
          <p:cNvSpPr>
            <a:spLocks noGrp="1"/>
          </p:cNvSpPr>
          <p:nvPr>
            <p:ph idx="1"/>
          </p:nvPr>
        </p:nvSpPr>
        <p:spPr/>
        <p:txBody>
          <a:bodyPr>
            <a:normAutofit fontScale="85000" lnSpcReduction="20000"/>
          </a:bodyPr>
          <a:lstStyle/>
          <a:p>
            <a:r>
              <a:rPr lang="en-US" dirty="0"/>
              <a:t>New process for all IT investments in excess of $50,000 – Technology Investment Notification (TIN)</a:t>
            </a:r>
          </a:p>
          <a:p>
            <a:pPr lvl="1"/>
            <a:r>
              <a:rPr lang="en-US" dirty="0"/>
              <a:t>Includes:</a:t>
            </a:r>
          </a:p>
          <a:p>
            <a:pPr lvl="2"/>
            <a:r>
              <a:rPr lang="en-US" dirty="0"/>
              <a:t>Large hardware purchases</a:t>
            </a:r>
          </a:p>
          <a:p>
            <a:pPr lvl="2"/>
            <a:r>
              <a:rPr lang="en-US" dirty="0"/>
              <a:t>Proposed outsourced initiatives</a:t>
            </a:r>
          </a:p>
          <a:p>
            <a:pPr lvl="2"/>
            <a:r>
              <a:rPr lang="en-US" dirty="0"/>
              <a:t>Software as a service solution</a:t>
            </a:r>
          </a:p>
          <a:p>
            <a:pPr lvl="2"/>
            <a:r>
              <a:rPr lang="en-US" dirty="0"/>
              <a:t>Any other type of IT solution</a:t>
            </a:r>
          </a:p>
          <a:p>
            <a:pPr lvl="1"/>
            <a:r>
              <a:rPr lang="en-US" dirty="0"/>
              <a:t>Must be:</a:t>
            </a:r>
          </a:p>
          <a:p>
            <a:pPr lvl="2"/>
            <a:r>
              <a:rPr lang="en-US" dirty="0"/>
              <a:t>Aligned to Governor’s goals and priorities</a:t>
            </a:r>
          </a:p>
          <a:p>
            <a:pPr lvl="2"/>
            <a:r>
              <a:rPr lang="en-US" dirty="0"/>
              <a:t>Linked to agency’s strategic and business plans</a:t>
            </a:r>
          </a:p>
          <a:p>
            <a:pPr lvl="2"/>
            <a:r>
              <a:rPr lang="en-US" dirty="0"/>
              <a:t>Justified with a business case</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76</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79356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Investments</a:t>
            </a:r>
          </a:p>
        </p:txBody>
      </p:sp>
      <p:sp>
        <p:nvSpPr>
          <p:cNvPr id="3" name="Content Placeholder 2"/>
          <p:cNvSpPr>
            <a:spLocks noGrp="1"/>
          </p:cNvSpPr>
          <p:nvPr>
            <p:ph idx="1"/>
          </p:nvPr>
        </p:nvSpPr>
        <p:spPr/>
        <p:txBody>
          <a:bodyPr>
            <a:normAutofit fontScale="92500" lnSpcReduction="10000"/>
          </a:bodyPr>
          <a:lstStyle/>
          <a:p>
            <a:r>
              <a:rPr lang="en-US" dirty="0"/>
              <a:t>Technology Investment Notification (TIN)</a:t>
            </a:r>
          </a:p>
          <a:p>
            <a:pPr lvl="1"/>
            <a:r>
              <a:rPr lang="en-US" dirty="0"/>
              <a:t>Examines benefits of project</a:t>
            </a:r>
          </a:p>
          <a:p>
            <a:pPr lvl="1"/>
            <a:r>
              <a:rPr lang="en-US" dirty="0"/>
              <a:t>Takes a realistic look at risks and assumptions</a:t>
            </a:r>
          </a:p>
          <a:p>
            <a:pPr lvl="1"/>
            <a:r>
              <a:rPr lang="en-US" dirty="0"/>
              <a:t>Analyzes plausible solutions</a:t>
            </a:r>
          </a:p>
          <a:p>
            <a:pPr lvl="1"/>
            <a:r>
              <a:rPr lang="en-US" dirty="0"/>
              <a:t>Includes:</a:t>
            </a:r>
          </a:p>
          <a:p>
            <a:pPr lvl="2"/>
            <a:r>
              <a:rPr lang="en-US" dirty="0"/>
              <a:t>Executive Summary</a:t>
            </a:r>
          </a:p>
          <a:p>
            <a:pPr lvl="2"/>
            <a:r>
              <a:rPr lang="en-US" dirty="0"/>
              <a:t>Cost and funding information</a:t>
            </a:r>
          </a:p>
          <a:p>
            <a:pPr lvl="2"/>
            <a:r>
              <a:rPr lang="en-US" dirty="0"/>
              <a:t>Purpose and expected benefits</a:t>
            </a:r>
          </a:p>
          <a:p>
            <a:pPr lvl="2"/>
            <a:r>
              <a:rPr lang="en-US" dirty="0"/>
              <a:t>Alternative and risk analysis evaluation</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77</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627408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Investments</a:t>
            </a:r>
          </a:p>
        </p:txBody>
      </p:sp>
      <p:sp>
        <p:nvSpPr>
          <p:cNvPr id="3" name="Content Placeholder 2"/>
          <p:cNvSpPr>
            <a:spLocks noGrp="1"/>
          </p:cNvSpPr>
          <p:nvPr>
            <p:ph idx="1"/>
          </p:nvPr>
        </p:nvSpPr>
        <p:spPr/>
        <p:txBody>
          <a:bodyPr>
            <a:normAutofit fontScale="92500" lnSpcReduction="20000"/>
          </a:bodyPr>
          <a:lstStyle/>
          <a:p>
            <a:r>
              <a:rPr lang="en-US" dirty="0"/>
              <a:t>Existing projects</a:t>
            </a:r>
          </a:p>
          <a:p>
            <a:pPr lvl="1"/>
            <a:r>
              <a:rPr lang="en-US" dirty="0"/>
              <a:t>Submit TIN or previously approved TIR</a:t>
            </a:r>
          </a:p>
          <a:p>
            <a:pPr lvl="1"/>
            <a:r>
              <a:rPr lang="en-US" dirty="0"/>
              <a:t>Status update for projects over $1 million</a:t>
            </a:r>
          </a:p>
          <a:p>
            <a:pPr lvl="2"/>
            <a:r>
              <a:rPr lang="en-US" dirty="0"/>
              <a:t>Implementation compared to scope and status of approved project plan (TIN or TIR)</a:t>
            </a:r>
          </a:p>
          <a:p>
            <a:pPr lvl="2"/>
            <a:r>
              <a:rPr lang="en-US" dirty="0"/>
              <a:t>Projected status at the end of the 2019-2021 biennium</a:t>
            </a:r>
          </a:p>
          <a:p>
            <a:pPr lvl="2"/>
            <a:r>
              <a:rPr lang="en-US" dirty="0"/>
              <a:t>Impact of not completing the project</a:t>
            </a:r>
          </a:p>
          <a:p>
            <a:pPr lvl="2"/>
            <a:r>
              <a:rPr lang="en-US" dirty="0"/>
              <a:t>Estimated expenditures by fiscal year</a:t>
            </a:r>
            <a:endParaRPr lang="en-US" sz="1200" dirty="0"/>
          </a:p>
          <a:p>
            <a:pPr lvl="1"/>
            <a:r>
              <a:rPr lang="en-US" dirty="0"/>
              <a:t>Amended TIN if schedule, scope or budget changes by more than 5%</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78</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206875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21</a:t>
            </a:r>
          </a:p>
        </p:txBody>
      </p:sp>
      <p:sp>
        <p:nvSpPr>
          <p:cNvPr id="3" name="Content Placeholder 2"/>
          <p:cNvSpPr>
            <a:spLocks noGrp="1"/>
          </p:cNvSpPr>
          <p:nvPr>
            <p:ph idx="1"/>
          </p:nvPr>
        </p:nvSpPr>
        <p:spPr/>
        <p:txBody>
          <a:bodyPr/>
          <a:lstStyle/>
          <a:p>
            <a:r>
              <a:rPr lang="en-US" dirty="0"/>
              <a:t>Feeder system interfaces</a:t>
            </a:r>
          </a:p>
          <a:p>
            <a:pPr lvl="1"/>
            <a:r>
              <a:rPr lang="en-US" dirty="0"/>
              <a:t>Updated, upgraded or replaced</a:t>
            </a:r>
          </a:p>
          <a:p>
            <a:pPr lvl="1"/>
            <a:r>
              <a:rPr lang="en-US" dirty="0"/>
              <a:t>SMART 21 costs vs. agency costs</a:t>
            </a:r>
          </a:p>
          <a:p>
            <a:r>
              <a:rPr lang="en-US" dirty="0"/>
              <a:t>New systems or upgrades</a:t>
            </a:r>
          </a:p>
          <a:p>
            <a:pPr lvl="1"/>
            <a:r>
              <a:rPr lang="en-US" dirty="0"/>
              <a:t>TIN must address integration where applicable</a:t>
            </a:r>
          </a:p>
          <a:p>
            <a:r>
              <a:rPr lang="en-US" dirty="0"/>
              <a:t>Contact SMART 21 PMO – SMART21@nv.gov</a:t>
            </a:r>
          </a:p>
        </p:txBody>
      </p:sp>
      <p:sp>
        <p:nvSpPr>
          <p:cNvPr id="4" name="Date Placeholder 3"/>
          <p:cNvSpPr>
            <a:spLocks noGrp="1"/>
          </p:cNvSpPr>
          <p:nvPr>
            <p:ph type="dt" sz="half" idx="10"/>
          </p:nvPr>
        </p:nvSpPr>
        <p:spPr/>
        <p:txBody>
          <a:bodyPr/>
          <a:lstStyle/>
          <a:p>
            <a:r>
              <a:rPr lang="en-US"/>
              <a:t>February 27, 2018</a:t>
            </a:r>
            <a:endParaRPr lang="en-US" dirty="0"/>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79</a:t>
            </a:fld>
            <a:endParaRPr lang="en-US" dirty="0"/>
          </a:p>
        </p:txBody>
      </p:sp>
    </p:spTree>
    <p:extLst>
      <p:ext uri="{BB962C8B-B14F-4D97-AF65-F5344CB8AC3E}">
        <p14:creationId xmlns:p14="http://schemas.microsoft.com/office/powerpoint/2010/main" val="135106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a:t>“Generations to Come” - 2016-2020</a:t>
            </a:r>
          </a:p>
        </p:txBody>
      </p:sp>
      <p:sp>
        <p:nvSpPr>
          <p:cNvPr id="3" name="Content Placeholder 2"/>
          <p:cNvSpPr>
            <a:spLocks noGrp="1"/>
          </p:cNvSpPr>
          <p:nvPr>
            <p:ph idx="1"/>
          </p:nvPr>
        </p:nvSpPr>
        <p:spPr/>
        <p:txBody>
          <a:bodyPr>
            <a:normAutofit fontScale="92500" lnSpcReduction="10000"/>
          </a:bodyPr>
          <a:lstStyle/>
          <a:p>
            <a:r>
              <a:rPr lang="en-US" dirty="0"/>
              <a:t>Built a framework that covers:</a:t>
            </a:r>
          </a:p>
          <a:p>
            <a:pPr lvl="1"/>
            <a:r>
              <a:rPr lang="en-US" dirty="0"/>
              <a:t>Executive Budget</a:t>
            </a:r>
          </a:p>
          <a:p>
            <a:pPr lvl="1"/>
            <a:r>
              <a:rPr lang="en-US" dirty="0"/>
              <a:t>Bill Draft Requests</a:t>
            </a:r>
          </a:p>
          <a:p>
            <a:pPr lvl="1"/>
            <a:r>
              <a:rPr lang="en-US" dirty="0"/>
              <a:t>Agency Implementation</a:t>
            </a:r>
          </a:p>
          <a:p>
            <a:r>
              <a:rPr lang="en-US" dirty="0"/>
              <a:t>It is the Governor’s intent to inform:</a:t>
            </a:r>
          </a:p>
          <a:p>
            <a:pPr lvl="1"/>
            <a:r>
              <a:rPr lang="en-US" dirty="0"/>
              <a:t>Agency strategic plans</a:t>
            </a:r>
          </a:p>
          <a:p>
            <a:pPr lvl="1"/>
            <a:r>
              <a:rPr lang="en-US" dirty="0"/>
              <a:t>Next biennial budget</a:t>
            </a:r>
          </a:p>
          <a:p>
            <a:pPr lvl="1"/>
            <a:r>
              <a:rPr lang="en-US" dirty="0"/>
              <a:t>Legislative bill draft requests for 2019</a:t>
            </a:r>
          </a:p>
          <a:p>
            <a:endParaRPr lang="en-US" dirty="0"/>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8597932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Bill Draft Requests</a:t>
            </a:r>
          </a:p>
        </p:txBody>
      </p:sp>
      <p:sp>
        <p:nvSpPr>
          <p:cNvPr id="3" name="Subtitle 2"/>
          <p:cNvSpPr>
            <a:spLocks noGrp="1"/>
          </p:cNvSpPr>
          <p:nvPr>
            <p:ph type="subTitle" idx="1"/>
          </p:nvPr>
        </p:nvSpPr>
        <p:spPr/>
        <p:txBody>
          <a:bodyPr/>
          <a:lstStyle/>
          <a:p>
            <a:r>
              <a:rPr lang="en-US" dirty="0"/>
              <a:t>Matt Morris</a:t>
            </a:r>
          </a:p>
          <a:p>
            <a:r>
              <a:rPr lang="en-US" dirty="0"/>
              <a:t>Legislative Director</a:t>
            </a:r>
          </a:p>
          <a:p>
            <a:r>
              <a:rPr lang="en-US" dirty="0"/>
              <a:t>Office of the Governor</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80</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730178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Draft Request Instructions</a:t>
            </a:r>
          </a:p>
        </p:txBody>
      </p:sp>
      <p:sp>
        <p:nvSpPr>
          <p:cNvPr id="3" name="Content Placeholder 2"/>
          <p:cNvSpPr>
            <a:spLocks noGrp="1"/>
          </p:cNvSpPr>
          <p:nvPr>
            <p:ph idx="1"/>
          </p:nvPr>
        </p:nvSpPr>
        <p:spPr/>
        <p:txBody>
          <a:bodyPr/>
          <a:lstStyle/>
          <a:p>
            <a:r>
              <a:rPr lang="en-US" dirty="0"/>
              <a:t>OVERVIEW – Bill Draft Request (BDR) is a request for a legislative measure submitted to Legislative Counsel Bureau (LCB) proposing additions, deletions, and/or changes to Nevada Revised Statutes (NRS). </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81</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1763311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BDRs Continued </a:t>
            </a:r>
          </a:p>
        </p:txBody>
      </p:sp>
      <p:sp>
        <p:nvSpPr>
          <p:cNvPr id="3" name="Content Placeholder 2"/>
          <p:cNvSpPr>
            <a:spLocks noGrp="1"/>
          </p:cNvSpPr>
          <p:nvPr>
            <p:ph idx="1"/>
          </p:nvPr>
        </p:nvSpPr>
        <p:spPr/>
        <p:txBody>
          <a:bodyPr>
            <a:normAutofit lnSpcReduction="10000"/>
          </a:bodyPr>
          <a:lstStyle/>
          <a:p>
            <a:r>
              <a:rPr lang="en-US" dirty="0"/>
              <a:t>BDRs are classified as either: </a:t>
            </a:r>
          </a:p>
          <a:p>
            <a:pPr lvl="1"/>
            <a:r>
              <a:rPr lang="en-US" dirty="0"/>
              <a:t>Non-Budgetary Policy BDRs: </a:t>
            </a:r>
          </a:p>
          <a:p>
            <a:pPr lvl="4"/>
            <a:r>
              <a:rPr lang="en-US" dirty="0"/>
              <a:t>“Housekeeping” – Clarifications or minor changes to existing</a:t>
            </a:r>
          </a:p>
          <a:p>
            <a:pPr marL="1828800" lvl="4" indent="0">
              <a:buNone/>
            </a:pPr>
            <a:r>
              <a:rPr lang="en-US" dirty="0"/>
              <a:t>      statutes </a:t>
            </a:r>
          </a:p>
          <a:p>
            <a:pPr lvl="4"/>
            <a:r>
              <a:rPr lang="en-US" dirty="0"/>
              <a:t>“Substantive” – All other requests  </a:t>
            </a:r>
          </a:p>
          <a:p>
            <a:pPr marL="914400" lvl="2" indent="0">
              <a:buNone/>
            </a:pPr>
            <a:r>
              <a:rPr lang="en-US" dirty="0"/>
              <a:t>                                            </a:t>
            </a:r>
          </a:p>
          <a:p>
            <a:pPr marL="914400" lvl="2" indent="0">
              <a:buNone/>
            </a:pPr>
            <a:r>
              <a:rPr lang="en-US" dirty="0"/>
              <a:t>                                             OR</a:t>
            </a:r>
          </a:p>
          <a:p>
            <a:pPr lvl="1"/>
            <a:r>
              <a:rPr lang="en-US" dirty="0"/>
              <a:t>Budgetary BDRs</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82</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938258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BDRs Continued </a:t>
            </a:r>
          </a:p>
        </p:txBody>
      </p:sp>
      <p:sp>
        <p:nvSpPr>
          <p:cNvPr id="3" name="Content Placeholder 2"/>
          <p:cNvSpPr>
            <a:spLocks noGrp="1"/>
          </p:cNvSpPr>
          <p:nvPr>
            <p:ph idx="1"/>
          </p:nvPr>
        </p:nvSpPr>
        <p:spPr/>
        <p:txBody>
          <a:bodyPr anchor="ctr" anchorCtr="0">
            <a:normAutofit fontScale="85000" lnSpcReduction="20000"/>
          </a:bodyPr>
          <a:lstStyle/>
          <a:p>
            <a:pPr marL="0" indent="0" algn="ctr">
              <a:buNone/>
            </a:pPr>
            <a:r>
              <a:rPr lang="en-US" dirty="0"/>
              <a:t>*Note for Substantive Policy BDRs* </a:t>
            </a:r>
          </a:p>
          <a:p>
            <a:pPr marL="0" indent="0" algn="ctr">
              <a:buNone/>
            </a:pPr>
            <a:endParaRPr lang="en-US" dirty="0"/>
          </a:p>
          <a:p>
            <a:pPr marL="0" indent="0">
              <a:buNone/>
            </a:pPr>
            <a:r>
              <a:rPr lang="en-US" dirty="0"/>
              <a:t>Should be informed by the Governor’s Policy Initiatives &amp; Strategic Priorities for the State:</a:t>
            </a:r>
          </a:p>
          <a:p>
            <a:pPr marL="0" indent="0">
              <a:buNone/>
            </a:pPr>
            <a:r>
              <a:rPr lang="en-US" dirty="0"/>
              <a:t> </a:t>
            </a:r>
          </a:p>
          <a:p>
            <a:pPr marL="1538288" indent="349250"/>
            <a:r>
              <a:rPr lang="en-US" dirty="0"/>
              <a:t>Educated &amp; Healthy Citizenry </a:t>
            </a:r>
          </a:p>
          <a:p>
            <a:pPr marL="1538288" indent="349250"/>
            <a:r>
              <a:rPr lang="en-US" dirty="0"/>
              <a:t>Vibrant &amp; Sustainable Economy </a:t>
            </a:r>
          </a:p>
          <a:p>
            <a:pPr marL="1538288" indent="349250"/>
            <a:r>
              <a:rPr lang="en-US" dirty="0"/>
              <a:t>Safe &amp; Livable Communities </a:t>
            </a:r>
          </a:p>
          <a:p>
            <a:pPr marL="1538288" indent="349250"/>
            <a:r>
              <a:rPr lang="en-US" dirty="0"/>
              <a:t>Efficient &amp; Responsive State Government </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83</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4128223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BDR Requirements (NRS 218D)</a:t>
            </a:r>
          </a:p>
        </p:txBody>
      </p:sp>
      <p:sp>
        <p:nvSpPr>
          <p:cNvPr id="3" name="Content Placeholder 2"/>
          <p:cNvSpPr>
            <a:spLocks noGrp="1"/>
          </p:cNvSpPr>
          <p:nvPr>
            <p:ph idx="1"/>
          </p:nvPr>
        </p:nvSpPr>
        <p:spPr/>
        <p:txBody>
          <a:bodyPr>
            <a:normAutofit/>
          </a:bodyPr>
          <a:lstStyle/>
          <a:p>
            <a:r>
              <a:rPr lang="en-US" dirty="0"/>
              <a:t>Single-Subject &amp; Sufficient Detail Rules </a:t>
            </a:r>
          </a:p>
          <a:p>
            <a:r>
              <a:rPr lang="en-US" dirty="0"/>
              <a:t>Multiple NRS chapters OK </a:t>
            </a:r>
          </a:p>
          <a:p>
            <a:r>
              <a:rPr lang="en-US" dirty="0"/>
              <a:t>Requests are submitted to Budget Division </a:t>
            </a:r>
          </a:p>
          <a:p>
            <a:r>
              <a:rPr lang="en-US" dirty="0"/>
              <a:t>Requests are submitted through NV Executive Budget System (NEBS) BDR portal</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84</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871595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BDR Requirements (NRS 218D)</a:t>
            </a:r>
          </a:p>
        </p:txBody>
      </p:sp>
      <p:sp>
        <p:nvSpPr>
          <p:cNvPr id="3" name="Content Placeholder 2"/>
          <p:cNvSpPr>
            <a:spLocks noGrp="1"/>
          </p:cNvSpPr>
          <p:nvPr>
            <p:ph idx="1"/>
          </p:nvPr>
        </p:nvSpPr>
        <p:spPr/>
        <p:txBody>
          <a:bodyPr>
            <a:normAutofit/>
          </a:bodyPr>
          <a:lstStyle/>
          <a:p>
            <a:r>
              <a:rPr lang="en-US" dirty="0"/>
              <a:t>Helpful References – NRS 218D </a:t>
            </a:r>
          </a:p>
          <a:p>
            <a:r>
              <a:rPr lang="en-US" dirty="0"/>
              <a:t>Legislative Manual </a:t>
            </a:r>
          </a:p>
          <a:p>
            <a:r>
              <a:rPr lang="en-US" dirty="0"/>
              <a:t>2017 Legislative Summaries</a:t>
            </a:r>
          </a:p>
          <a:p>
            <a:pPr lvl="1"/>
            <a:r>
              <a:rPr lang="en-US" dirty="0"/>
              <a:t>LCB 2017 Nevada Legislative Summary </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85</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066608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 Budgetary BDR Prep Process</a:t>
            </a:r>
          </a:p>
        </p:txBody>
      </p:sp>
      <p:sp>
        <p:nvSpPr>
          <p:cNvPr id="3" name="Content Placeholder 2"/>
          <p:cNvSpPr>
            <a:spLocks noGrp="1"/>
          </p:cNvSpPr>
          <p:nvPr>
            <p:ph idx="1"/>
          </p:nvPr>
        </p:nvSpPr>
        <p:spPr/>
        <p:txBody>
          <a:bodyPr/>
          <a:lstStyle/>
          <a:p>
            <a:r>
              <a:rPr lang="en-US" dirty="0"/>
              <a:t>Legislative Summaries drafted and submitted to Governor’s Office </a:t>
            </a:r>
          </a:p>
          <a:p>
            <a:r>
              <a:rPr lang="en-US" dirty="0"/>
              <a:t>Approved Legislative Summaries completed as Policy BDRs </a:t>
            </a:r>
          </a:p>
          <a:p>
            <a:r>
              <a:rPr lang="en-US" dirty="0"/>
              <a:t>Completed Policy BDRs are submitted through NEBS </a:t>
            </a:r>
          </a:p>
          <a:p>
            <a:r>
              <a:rPr lang="en-US" dirty="0"/>
              <a:t>Policy BDRs are drafted and pre-filed</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86</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389445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BDR Prep Timeline </a:t>
            </a:r>
          </a:p>
        </p:txBody>
      </p:sp>
      <p:sp>
        <p:nvSpPr>
          <p:cNvPr id="3" name="Content Placeholder 2"/>
          <p:cNvSpPr>
            <a:spLocks noGrp="1"/>
          </p:cNvSpPr>
          <p:nvPr>
            <p:ph idx="1"/>
          </p:nvPr>
        </p:nvSpPr>
        <p:spPr/>
        <p:txBody>
          <a:bodyPr>
            <a:normAutofit/>
          </a:bodyPr>
          <a:lstStyle/>
          <a:p>
            <a:pPr marL="0" indent="0">
              <a:buNone/>
            </a:pPr>
            <a:r>
              <a:rPr lang="en-US" dirty="0"/>
              <a:t>Important dates to remember: </a:t>
            </a:r>
          </a:p>
          <a:p>
            <a:pPr marL="0" indent="0">
              <a:buNone/>
            </a:pPr>
            <a:endParaRPr lang="en-US" dirty="0"/>
          </a:p>
          <a:p>
            <a:pPr marL="0" indent="0">
              <a:buNone/>
            </a:pPr>
            <a:r>
              <a:rPr lang="en-US" sz="1800" dirty="0"/>
              <a:t>         </a:t>
            </a:r>
            <a:r>
              <a:rPr lang="en-US" sz="1800" b="1" dirty="0"/>
              <a:t>April 13, 2018 </a:t>
            </a:r>
            <a:r>
              <a:rPr lang="en-US" sz="1800" dirty="0"/>
              <a:t>– Agency Legislative Summaries due to Governor’s Office </a:t>
            </a:r>
          </a:p>
          <a:p>
            <a:pPr marL="0" indent="0">
              <a:buNone/>
            </a:pPr>
            <a:r>
              <a:rPr lang="en-US" sz="1800" dirty="0"/>
              <a:t>         </a:t>
            </a:r>
            <a:r>
              <a:rPr lang="en-US" sz="1800" b="1" dirty="0"/>
              <a:t>May 11, 2018 </a:t>
            </a:r>
            <a:r>
              <a:rPr lang="en-US" sz="1800" dirty="0"/>
              <a:t>– Legislative Summary Reviews Completed </a:t>
            </a:r>
          </a:p>
          <a:p>
            <a:pPr marL="0" indent="0">
              <a:buNone/>
            </a:pPr>
            <a:r>
              <a:rPr lang="en-US" sz="1800" dirty="0"/>
              <a:t>         </a:t>
            </a:r>
            <a:r>
              <a:rPr lang="en-US" sz="1800" b="1" dirty="0"/>
              <a:t>June 8, 2018 </a:t>
            </a:r>
            <a:r>
              <a:rPr lang="en-US" sz="1800" dirty="0"/>
              <a:t>– Non-Budgetary BDRs due to Budget Division in NEBS </a:t>
            </a:r>
          </a:p>
          <a:p>
            <a:pPr marL="0" indent="0">
              <a:buNone/>
            </a:pPr>
            <a:r>
              <a:rPr lang="en-US" sz="1800" dirty="0"/>
              <a:t>         </a:t>
            </a:r>
            <a:r>
              <a:rPr lang="en-US" sz="1800" b="1" dirty="0"/>
              <a:t>August 1, 2018 </a:t>
            </a:r>
            <a:r>
              <a:rPr lang="en-US" sz="1800" dirty="0"/>
              <a:t>– Non-Budgetary BDRs due to LCB </a:t>
            </a:r>
          </a:p>
          <a:p>
            <a:pPr marL="0" indent="0">
              <a:buNone/>
            </a:pPr>
            <a:r>
              <a:rPr lang="en-US" sz="1800" b="1" dirty="0"/>
              <a:t>         August 31, 2018 </a:t>
            </a:r>
            <a:r>
              <a:rPr lang="en-US" sz="1800" dirty="0"/>
              <a:t>– Budgetary Bills due to Budget Division in NEBS </a:t>
            </a:r>
          </a:p>
          <a:p>
            <a:pPr marL="0" indent="0">
              <a:buNone/>
            </a:pPr>
            <a:r>
              <a:rPr lang="en-US" sz="1800" dirty="0"/>
              <a:t>         </a:t>
            </a:r>
            <a:r>
              <a:rPr lang="en-US" sz="1800" b="1" dirty="0"/>
              <a:t>November 21, 2018 </a:t>
            </a:r>
            <a:r>
              <a:rPr lang="en-US" sz="1800" dirty="0"/>
              <a:t>– All Non-Budgetary BDRs must be drafted and pre-filed</a:t>
            </a:r>
          </a:p>
        </p:txBody>
      </p:sp>
      <p:sp>
        <p:nvSpPr>
          <p:cNvPr id="5" name="Footer Placeholder 4"/>
          <p:cNvSpPr>
            <a:spLocks noGrp="1"/>
          </p:cNvSpPr>
          <p:nvPr>
            <p:ph type="ftr" sz="quarter" idx="11"/>
          </p:nvPr>
        </p:nvSpPr>
        <p:spPr/>
        <p:txBody>
          <a:bodyPr/>
          <a:lstStyle/>
          <a:p>
            <a:r>
              <a:rPr lang="en-US" dirty="0"/>
              <a:t>Governor's Finance Office</a:t>
            </a:r>
          </a:p>
        </p:txBody>
      </p:sp>
      <p:sp>
        <p:nvSpPr>
          <p:cNvPr id="7" name="Slide Number Placeholder 6"/>
          <p:cNvSpPr>
            <a:spLocks noGrp="1"/>
          </p:cNvSpPr>
          <p:nvPr>
            <p:ph type="sldNum" sz="quarter" idx="12"/>
          </p:nvPr>
        </p:nvSpPr>
        <p:spPr/>
        <p:txBody>
          <a:bodyPr/>
          <a:lstStyle/>
          <a:p>
            <a:fld id="{86DAD16D-BFDC-4715-A95B-D3CADA9DB5EA}" type="slidenum">
              <a:rPr lang="en-US" smtClean="0"/>
              <a:t>87</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21220050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5" name="Footer Placeholder 4"/>
          <p:cNvSpPr>
            <a:spLocks noGrp="1"/>
          </p:cNvSpPr>
          <p:nvPr>
            <p:ph type="ftr" sz="quarter" idx="11"/>
          </p:nvPr>
        </p:nvSpPr>
        <p:spPr/>
        <p:txBody>
          <a:bodyPr/>
          <a:lstStyle/>
          <a:p>
            <a:r>
              <a:rPr lang="en-US"/>
              <a:t>Governor's Finance Office</a:t>
            </a:r>
            <a:endParaRPr lang="en-US" dirty="0"/>
          </a:p>
        </p:txBody>
      </p:sp>
      <p:pic>
        <p:nvPicPr>
          <p:cNvPr id="1026" name="Picture 2" descr="C:\Users\jwells\AppData\Local\Microsoft\Windows\Temporary Internet Files\Content.IE5\UPB3G53D\Question-Guy[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48232" y="2133600"/>
            <a:ext cx="3447536"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6DAD16D-BFDC-4715-A95B-D3CADA9DB5EA}" type="slidenum">
              <a:rPr lang="en-US" smtClean="0"/>
              <a:t>88</a:t>
            </a:fld>
            <a:endParaRPr lang="en-US" dirty="0"/>
          </a:p>
        </p:txBody>
      </p:sp>
      <p:sp>
        <p:nvSpPr>
          <p:cNvPr id="7"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465745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Lunch Break 12:00 pm – 1:30 pm</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7" name="Slide Number Placeholder 6"/>
          <p:cNvSpPr>
            <a:spLocks noGrp="1"/>
          </p:cNvSpPr>
          <p:nvPr>
            <p:ph type="sldNum" sz="quarter" idx="12"/>
          </p:nvPr>
        </p:nvSpPr>
        <p:spPr/>
        <p:txBody>
          <a:bodyPr/>
          <a:lstStyle/>
          <a:p>
            <a:fld id="{86DAD16D-BFDC-4715-A95B-D3CADA9DB5EA}" type="slidenum">
              <a:rPr lang="en-US" smtClean="0"/>
              <a:t>89</a:t>
            </a:fld>
            <a:endParaRPr lang="en-US" dirty="0"/>
          </a:p>
        </p:txBody>
      </p:sp>
      <p:sp>
        <p:nvSpPr>
          <p:cNvPr id="8" name="AutoShape 6" descr="Image result for out to lunch sig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img0.etsystatic.com/042/0/6078417/il_214x170.657132434_ih2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6477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323988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Framework</a:t>
            </a:r>
          </a:p>
        </p:txBody>
      </p:sp>
      <p:sp>
        <p:nvSpPr>
          <p:cNvPr id="5" name="Footer Placeholder 4"/>
          <p:cNvSpPr>
            <a:spLocks noGrp="1"/>
          </p:cNvSpPr>
          <p:nvPr>
            <p:ph type="ftr" sz="quarter" idx="11"/>
          </p:nvPr>
        </p:nvSpPr>
        <p:spPr>
          <a:xfrm>
            <a:off x="381000" y="6096000"/>
            <a:ext cx="4191000" cy="365125"/>
          </a:xfrm>
        </p:spPr>
        <p:txBody>
          <a:bodyPr/>
          <a:lstStyle/>
          <a:p>
            <a:r>
              <a:rPr lang="en-US" dirty="0"/>
              <a:t>Governor's Finance Office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761486934"/>
              </p:ext>
            </p:extLst>
          </p:nvPr>
        </p:nvGraphicFramePr>
        <p:xfrm>
          <a:off x="457200" y="2133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6DAD16D-BFDC-4715-A95B-D3CADA9DB5EA}" type="slidenum">
              <a:rPr lang="en-US" smtClean="0"/>
              <a:t>9</a:t>
            </a:fld>
            <a:endParaRPr lang="en-US" dirty="0"/>
          </a:p>
        </p:txBody>
      </p:sp>
      <p:sp>
        <p:nvSpPr>
          <p:cNvPr id="8" name="Date Placeholder 3"/>
          <p:cNvSpPr>
            <a:spLocks noGrp="1"/>
          </p:cNvSpPr>
          <p:nvPr>
            <p:ph type="dt" sz="half" idx="10"/>
          </p:nvPr>
        </p:nvSpPr>
        <p:spPr>
          <a:xfrm>
            <a:off x="6629400" y="6096000"/>
            <a:ext cx="2133600" cy="365125"/>
          </a:xfrm>
        </p:spPr>
        <p:txBody>
          <a:bodyPr/>
          <a:lstStyle/>
          <a:p>
            <a:r>
              <a:rPr lang="en-US" dirty="0"/>
              <a:t> February 27, 2018</a:t>
            </a:r>
          </a:p>
        </p:txBody>
      </p:sp>
    </p:spTree>
    <p:extLst>
      <p:ext uri="{BB962C8B-B14F-4D97-AF65-F5344CB8AC3E}">
        <p14:creationId xmlns:p14="http://schemas.microsoft.com/office/powerpoint/2010/main" val="11657355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Afternoon Agenda</a:t>
            </a:r>
          </a:p>
        </p:txBody>
      </p:sp>
      <p:sp>
        <p:nvSpPr>
          <p:cNvPr id="3" name="Content Placeholder 2"/>
          <p:cNvSpPr>
            <a:spLocks noGrp="1"/>
          </p:cNvSpPr>
          <p:nvPr>
            <p:ph idx="1"/>
          </p:nvPr>
        </p:nvSpPr>
        <p:spPr/>
        <p:txBody>
          <a:bodyPr/>
          <a:lstStyle/>
          <a:p>
            <a:r>
              <a:rPr lang="en-US" dirty="0"/>
              <a:t>Budget Building Manual</a:t>
            </a:r>
          </a:p>
          <a:p>
            <a:r>
              <a:rPr lang="en-US" dirty="0"/>
              <a:t>Fund Mapping Changes</a:t>
            </a:r>
          </a:p>
          <a:p>
            <a:r>
              <a:rPr lang="en-US" dirty="0"/>
              <a:t>BDR Changes</a:t>
            </a:r>
          </a:p>
          <a:p>
            <a:r>
              <a:rPr lang="en-US" dirty="0"/>
              <a:t>EITS TIN Process</a:t>
            </a:r>
          </a:p>
          <a:p>
            <a:r>
              <a:rPr lang="en-US" dirty="0"/>
              <a:t>Questions and Answers Session</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p:txBody>
          <a:bodyPr/>
          <a:lstStyle/>
          <a:p>
            <a:r>
              <a:rPr lang="en-US"/>
              <a:t>Governor's Finance Office</a:t>
            </a:r>
            <a:endParaRPr lang="en-US" dirty="0"/>
          </a:p>
        </p:txBody>
      </p:sp>
      <p:sp>
        <p:nvSpPr>
          <p:cNvPr id="6" name="Slide Number Placeholder 5"/>
          <p:cNvSpPr>
            <a:spLocks noGrp="1"/>
          </p:cNvSpPr>
          <p:nvPr>
            <p:ph type="sldNum" sz="quarter" idx="12"/>
          </p:nvPr>
        </p:nvSpPr>
        <p:spPr/>
        <p:txBody>
          <a:bodyPr/>
          <a:lstStyle/>
          <a:p>
            <a:fld id="{86DAD16D-BFDC-4715-A95B-D3CADA9DB5EA}" type="slidenum">
              <a:rPr lang="en-US" smtClean="0"/>
              <a:t>90</a:t>
            </a:fld>
            <a:endParaRPr lang="en-US" dirty="0"/>
          </a:p>
        </p:txBody>
      </p:sp>
    </p:spTree>
    <p:extLst>
      <p:ext uri="{BB962C8B-B14F-4D97-AF65-F5344CB8AC3E}">
        <p14:creationId xmlns:p14="http://schemas.microsoft.com/office/powerpoint/2010/main" val="32188860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Budget Building Manual</a:t>
            </a:r>
            <a:br>
              <a:rPr lang="en-US" dirty="0"/>
            </a:br>
            <a:r>
              <a:rPr lang="en-US" dirty="0"/>
              <a:t>Changes</a:t>
            </a:r>
            <a:br>
              <a:rPr lang="en-US" dirty="0"/>
            </a:br>
            <a:endParaRPr lang="en-US" sz="2400" dirty="0">
              <a:solidFill>
                <a:schemeClr val="tx2">
                  <a:lumMod val="50000"/>
                </a:schemeClr>
              </a:solidFill>
            </a:endParaRPr>
          </a:p>
        </p:txBody>
      </p:sp>
      <p:sp>
        <p:nvSpPr>
          <p:cNvPr id="3" name="Subtitle 2"/>
          <p:cNvSpPr>
            <a:spLocks noGrp="1"/>
          </p:cNvSpPr>
          <p:nvPr>
            <p:ph type="subTitle" idx="1"/>
          </p:nvPr>
        </p:nvSpPr>
        <p:spPr>
          <a:xfrm>
            <a:off x="1295400" y="3886200"/>
            <a:ext cx="6400800" cy="1752600"/>
          </a:xfrm>
        </p:spPr>
        <p:txBody>
          <a:bodyPr/>
          <a:lstStyle/>
          <a:p>
            <a:r>
              <a:rPr lang="en-US" dirty="0"/>
              <a:t>Katrina Nielsen</a:t>
            </a:r>
          </a:p>
          <a:p>
            <a:r>
              <a:rPr lang="en-US" dirty="0"/>
              <a:t>Executive Branch Budget Officer</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0" y="6098057"/>
            <a:ext cx="4267200" cy="365125"/>
          </a:xfrm>
        </p:spPr>
        <p:txBody>
          <a:bodyPr/>
          <a:lstStyle/>
          <a:p>
            <a:r>
              <a:rPr lang="en-US" dirty="0"/>
              <a:t>Governor's Finance Office</a:t>
            </a:r>
          </a:p>
        </p:txBody>
      </p:sp>
      <p:sp>
        <p:nvSpPr>
          <p:cNvPr id="6" name="Slide Number Placeholder 5"/>
          <p:cNvSpPr>
            <a:spLocks noGrp="1"/>
          </p:cNvSpPr>
          <p:nvPr>
            <p:ph type="sldNum" sz="quarter" idx="12"/>
          </p:nvPr>
        </p:nvSpPr>
        <p:spPr/>
        <p:txBody>
          <a:bodyPr/>
          <a:lstStyle/>
          <a:p>
            <a:fld id="{86DAD16D-BFDC-4715-A95B-D3CADA9DB5EA}" type="slidenum">
              <a:rPr lang="en-US" smtClean="0"/>
              <a:t>91</a:t>
            </a:fld>
            <a:endParaRPr lang="en-US" dirty="0"/>
          </a:p>
        </p:txBody>
      </p:sp>
    </p:spTree>
    <p:extLst>
      <p:ext uri="{BB962C8B-B14F-4D97-AF65-F5344CB8AC3E}">
        <p14:creationId xmlns:p14="http://schemas.microsoft.com/office/powerpoint/2010/main" val="24888147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Instructions vs Budget Building Manual</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a:t>Policy guidelines are no longer included with how to manual</a:t>
            </a:r>
          </a:p>
          <a:p>
            <a:pPr lvl="1">
              <a:buFont typeface="Arial" panose="020B0604020202020204" pitchFamily="34" charset="0"/>
              <a:buChar char="•"/>
            </a:pPr>
            <a:r>
              <a:rPr lang="en-US" dirty="0"/>
              <a:t>Two documents</a:t>
            </a:r>
          </a:p>
          <a:p>
            <a:pPr lvl="2"/>
            <a:r>
              <a:rPr lang="en-US" dirty="0"/>
              <a:t>Budget Instructions – Policy document</a:t>
            </a:r>
          </a:p>
          <a:p>
            <a:pPr lvl="2"/>
            <a:r>
              <a:rPr lang="en-US" dirty="0"/>
              <a:t>Budget Building Manual – Reference document</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92</a:t>
            </a:fld>
            <a:endParaRPr lang="en-US" dirty="0"/>
          </a:p>
        </p:txBody>
      </p:sp>
    </p:spTree>
    <p:extLst>
      <p:ext uri="{BB962C8B-B14F-4D97-AF65-F5344CB8AC3E}">
        <p14:creationId xmlns:p14="http://schemas.microsoft.com/office/powerpoint/2010/main" val="34418284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Grants</a:t>
            </a:r>
          </a:p>
        </p:txBody>
      </p:sp>
      <p:sp>
        <p:nvSpPr>
          <p:cNvPr id="3" name="Content Placeholder 2"/>
          <p:cNvSpPr>
            <a:spLocks noGrp="1"/>
          </p:cNvSpPr>
          <p:nvPr>
            <p:ph idx="1"/>
          </p:nvPr>
        </p:nvSpPr>
        <p:spPr/>
        <p:txBody>
          <a:bodyPr>
            <a:normAutofit fontScale="92500" lnSpcReduction="10000"/>
          </a:bodyPr>
          <a:lstStyle/>
          <a:p>
            <a:r>
              <a:rPr lang="en-US" dirty="0"/>
              <a:t>Budgeting Grant Revenue</a:t>
            </a:r>
          </a:p>
          <a:p>
            <a:pPr lvl="1"/>
            <a:r>
              <a:rPr lang="en-US" dirty="0"/>
              <a:t>Notice Of Grant Award (NOGA)</a:t>
            </a:r>
          </a:p>
          <a:p>
            <a:pPr lvl="1"/>
            <a:r>
              <a:rPr lang="en-US" dirty="0"/>
              <a:t>Carryforward calculation for estimated unspent authorizations</a:t>
            </a:r>
          </a:p>
          <a:p>
            <a:r>
              <a:rPr lang="en-US" dirty="0"/>
              <a:t>Include Maintenance of Effort (MOE) and Matching Requirements</a:t>
            </a:r>
          </a:p>
          <a:p>
            <a:r>
              <a:rPr lang="en-US" dirty="0"/>
              <a:t>Include a copy of federal authorization for indirect cost rates</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93</a:t>
            </a:fld>
            <a:endParaRPr lang="en-US" dirty="0"/>
          </a:p>
        </p:txBody>
      </p:sp>
    </p:spTree>
    <p:extLst>
      <p:ext uri="{BB962C8B-B14F-4D97-AF65-F5344CB8AC3E}">
        <p14:creationId xmlns:p14="http://schemas.microsoft.com/office/powerpoint/2010/main" val="21487558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of Changes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a:t>Position information has been updated as of </a:t>
            </a:r>
            <a:r>
              <a:rPr lang="en-US" dirty="0">
                <a:uFill>
                  <a:solidFill>
                    <a:srgbClr val="FF0000"/>
                  </a:solidFill>
                </a:uFill>
              </a:rPr>
              <a:t>1/31/18</a:t>
            </a:r>
          </a:p>
          <a:p>
            <a:pPr lvl="2"/>
            <a:r>
              <a:rPr lang="en-US" dirty="0"/>
              <a:t>Includes any MSI effective prior to this date</a:t>
            </a:r>
          </a:p>
          <a:p>
            <a:pPr lvl="2"/>
            <a:r>
              <a:rPr lang="en-US" dirty="0"/>
              <a:t>Vacant positions (step 1 default)</a:t>
            </a:r>
          </a:p>
          <a:p>
            <a:pPr lvl="2"/>
            <a:r>
              <a:rPr lang="en-US" dirty="0"/>
              <a:t>Grade and Step of incumbents</a:t>
            </a:r>
          </a:p>
          <a:p>
            <a:pPr lvl="2"/>
            <a:r>
              <a:rPr lang="en-US" dirty="0"/>
              <a:t>Retirement Code of incumbents</a:t>
            </a:r>
          </a:p>
          <a:p>
            <a:pPr lvl="1">
              <a:buFont typeface="Arial" panose="020B0604020202020204" pitchFamily="34" charset="0"/>
              <a:buChar char="•"/>
            </a:pPr>
            <a:r>
              <a:rPr lang="en-US" dirty="0"/>
              <a:t>COLA for FY19 included in Base</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94</a:t>
            </a:fld>
            <a:endParaRPr lang="en-US" dirty="0"/>
          </a:p>
        </p:txBody>
      </p:sp>
    </p:spTree>
    <p:extLst>
      <p:ext uri="{BB962C8B-B14F-4D97-AF65-F5344CB8AC3E}">
        <p14:creationId xmlns:p14="http://schemas.microsoft.com/office/powerpoint/2010/main" val="597957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of Changes</a:t>
            </a:r>
          </a:p>
        </p:txBody>
      </p:sp>
      <p:sp>
        <p:nvSpPr>
          <p:cNvPr id="3" name="Content Placeholder 2"/>
          <p:cNvSpPr>
            <a:spLocks noGrp="1"/>
          </p:cNvSpPr>
          <p:nvPr>
            <p:ph idx="1"/>
          </p:nvPr>
        </p:nvSpPr>
        <p:spPr/>
        <p:txBody>
          <a:bodyPr>
            <a:normAutofit/>
          </a:bodyPr>
          <a:lstStyle/>
          <a:p>
            <a:r>
              <a:rPr lang="en-US" dirty="0"/>
              <a:t>Agency Request Limits</a:t>
            </a:r>
          </a:p>
          <a:p>
            <a:pPr lvl="1"/>
            <a:r>
              <a:rPr lang="en-US" dirty="0"/>
              <a:t>2 X Fiscal Year 2019 plus COLA adjustment</a:t>
            </a:r>
          </a:p>
          <a:p>
            <a:pPr lvl="1"/>
            <a:r>
              <a:rPr lang="en-US" dirty="0"/>
              <a:t>Worksheet on website to Calculate</a:t>
            </a:r>
          </a:p>
          <a:p>
            <a:pPr lvl="1"/>
            <a:r>
              <a:rPr lang="en-US" dirty="0"/>
              <a:t>M100, M101, M151, M200’s, M500’s, M600’s excluded</a:t>
            </a:r>
          </a:p>
          <a:p>
            <a:pPr lvl="1"/>
            <a:r>
              <a:rPr lang="en-US" dirty="0"/>
              <a:t>Agency efficiency option(s) required regardless of funding source</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95</a:t>
            </a:fld>
            <a:endParaRPr lang="en-US" dirty="0"/>
          </a:p>
        </p:txBody>
      </p:sp>
    </p:spTree>
    <p:extLst>
      <p:ext uri="{BB962C8B-B14F-4D97-AF65-F5344CB8AC3E}">
        <p14:creationId xmlns:p14="http://schemas.microsoft.com/office/powerpoint/2010/main" val="24921277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Highlight of Changes</a:t>
            </a:r>
          </a:p>
        </p:txBody>
      </p:sp>
      <p:sp>
        <p:nvSpPr>
          <p:cNvPr id="3" name="Content Placeholder 2"/>
          <p:cNvSpPr>
            <a:spLocks noGrp="1"/>
          </p:cNvSpPr>
          <p:nvPr>
            <p:ph idx="1"/>
          </p:nvPr>
        </p:nvSpPr>
        <p:spPr>
          <a:xfrm>
            <a:off x="457200" y="2133602"/>
            <a:ext cx="8229600" cy="3810001"/>
          </a:xfrm>
        </p:spPr>
        <p:txBody>
          <a:bodyPr>
            <a:normAutofit/>
          </a:bodyPr>
          <a:lstStyle/>
          <a:p>
            <a:r>
              <a:rPr lang="en-US" sz="3300" dirty="0"/>
              <a:t>Enhancement Requests Outside of 2 X Cap</a:t>
            </a:r>
          </a:p>
          <a:p>
            <a:pPr lvl="1"/>
            <a:r>
              <a:rPr lang="en-US" dirty="0"/>
              <a:t> Version A02 – Items for Special Consideration as Submitted</a:t>
            </a:r>
          </a:p>
          <a:p>
            <a:pPr lvl="2"/>
            <a:r>
              <a:rPr lang="en-US" dirty="0"/>
              <a:t>New Position and Position Reclassification Requests</a:t>
            </a:r>
          </a:p>
          <a:p>
            <a:pPr lvl="2"/>
            <a:r>
              <a:rPr lang="en-US" dirty="0"/>
              <a:t>Technology Investments</a:t>
            </a:r>
          </a:p>
          <a:p>
            <a:pPr lvl="2"/>
            <a:r>
              <a:rPr lang="en-US" dirty="0"/>
              <a:t>Other Enhancements</a:t>
            </a:r>
          </a:p>
          <a:p>
            <a:pPr lvl="1"/>
            <a:r>
              <a:rPr lang="en-US" dirty="0"/>
              <a:t>Enhancement Concept Requests – Not required</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96</a:t>
            </a:fld>
            <a:endParaRPr lang="en-US" dirty="0"/>
          </a:p>
        </p:txBody>
      </p:sp>
    </p:spTree>
    <p:extLst>
      <p:ext uri="{BB962C8B-B14F-4D97-AF65-F5344CB8AC3E}">
        <p14:creationId xmlns:p14="http://schemas.microsoft.com/office/powerpoint/2010/main" val="1394769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Highlight of Changes</a:t>
            </a:r>
          </a:p>
        </p:txBody>
      </p:sp>
      <p:sp>
        <p:nvSpPr>
          <p:cNvPr id="3" name="Content Placeholder 2"/>
          <p:cNvSpPr>
            <a:spLocks noGrp="1"/>
          </p:cNvSpPr>
          <p:nvPr>
            <p:ph idx="1"/>
          </p:nvPr>
        </p:nvSpPr>
        <p:spPr>
          <a:xfrm>
            <a:off x="457200" y="2133602"/>
            <a:ext cx="8229600" cy="3810001"/>
          </a:xfrm>
        </p:spPr>
        <p:txBody>
          <a:bodyPr>
            <a:normAutofit/>
          </a:bodyPr>
          <a:lstStyle/>
          <a:p>
            <a:r>
              <a:rPr lang="en-US" sz="3300" dirty="0"/>
              <a:t>Synchronize Actuals to DAWN</a:t>
            </a:r>
          </a:p>
          <a:p>
            <a:pPr lvl="1"/>
            <a:r>
              <a:rPr lang="en-US" sz="2900" dirty="0"/>
              <a:t>Automatically update actual revenues and expenditures</a:t>
            </a:r>
          </a:p>
          <a:p>
            <a:pPr marL="457200" lvl="1" indent="0">
              <a:buNone/>
            </a:pPr>
            <a:r>
              <a:rPr lang="en-US" sz="2900" dirty="0"/>
              <a:t> </a:t>
            </a:r>
          </a:p>
          <a:p>
            <a:pPr marL="457200" lvl="1" indent="0">
              <a:buNone/>
            </a:pPr>
            <a:endParaRPr lang="en-US" sz="2900" dirty="0"/>
          </a:p>
          <a:p>
            <a:pPr lvl="1"/>
            <a:r>
              <a:rPr lang="en-US" sz="2900" dirty="0"/>
              <a:t>Continue manual work program year adjustments</a:t>
            </a:r>
          </a:p>
          <a:p>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97</a:t>
            </a:fld>
            <a:endParaRPr lang="en-US" dirty="0"/>
          </a:p>
        </p:txBody>
      </p:sp>
      <p:pic>
        <p:nvPicPr>
          <p:cNvPr id="8" name="Picture 7"/>
          <p:cNvPicPr>
            <a:picLocks noChangeAspect="1"/>
          </p:cNvPicPr>
          <p:nvPr/>
        </p:nvPicPr>
        <p:blipFill>
          <a:blip r:embed="rId3"/>
          <a:stretch>
            <a:fillRect/>
          </a:stretch>
        </p:blipFill>
        <p:spPr>
          <a:xfrm>
            <a:off x="2133018" y="3962400"/>
            <a:ext cx="4191582" cy="406830"/>
          </a:xfrm>
          <a:prstGeom prst="rect">
            <a:avLst/>
          </a:prstGeom>
        </p:spPr>
      </p:pic>
    </p:spTree>
    <p:extLst>
      <p:ext uri="{BB962C8B-B14F-4D97-AF65-F5344CB8AC3E}">
        <p14:creationId xmlns:p14="http://schemas.microsoft.com/office/powerpoint/2010/main" val="14195089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Highlight of Changes</a:t>
            </a:r>
          </a:p>
        </p:txBody>
      </p:sp>
      <p:sp>
        <p:nvSpPr>
          <p:cNvPr id="3" name="Content Placeholder 2"/>
          <p:cNvSpPr>
            <a:spLocks noGrp="1"/>
          </p:cNvSpPr>
          <p:nvPr>
            <p:ph idx="1"/>
          </p:nvPr>
        </p:nvSpPr>
        <p:spPr/>
        <p:txBody>
          <a:bodyPr>
            <a:normAutofit/>
          </a:bodyPr>
          <a:lstStyle/>
          <a:p>
            <a:r>
              <a:rPr lang="en-US" sz="3300" dirty="0"/>
              <a:t>Cost Allocation Funding – AGCAP</a:t>
            </a:r>
            <a:endParaRPr lang="en-US" dirty="0"/>
          </a:p>
          <a:p>
            <a:pPr lvl="1"/>
            <a:r>
              <a:rPr lang="en-US" sz="2900" dirty="0"/>
              <a:t>How it’s funded</a:t>
            </a:r>
          </a:p>
          <a:p>
            <a:pPr marL="457200" lvl="1" indent="0">
              <a:buNone/>
            </a:pPr>
            <a:endParaRPr lang="en-US" sz="2900" dirty="0"/>
          </a:p>
          <a:p>
            <a:pPr marL="457200" lvl="1" indent="0">
              <a:buNone/>
            </a:pPr>
            <a:r>
              <a:rPr lang="en-US" sz="2900" dirty="0"/>
              <a:t>New Way = Full amount funded by all agencies regardless of funding source (General Fund included in paying agency budget)</a:t>
            </a:r>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98</a:t>
            </a:fld>
            <a:endParaRPr lang="en-US" dirty="0"/>
          </a:p>
        </p:txBody>
      </p:sp>
    </p:spTree>
    <p:extLst>
      <p:ext uri="{BB962C8B-B14F-4D97-AF65-F5344CB8AC3E}">
        <p14:creationId xmlns:p14="http://schemas.microsoft.com/office/powerpoint/2010/main" val="1968911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of Changes</a:t>
            </a:r>
          </a:p>
        </p:txBody>
      </p:sp>
      <p:sp>
        <p:nvSpPr>
          <p:cNvPr id="3" name="Content Placeholder 2"/>
          <p:cNvSpPr>
            <a:spLocks noGrp="1"/>
          </p:cNvSpPr>
          <p:nvPr>
            <p:ph idx="1"/>
          </p:nvPr>
        </p:nvSpPr>
        <p:spPr/>
        <p:txBody>
          <a:bodyPr>
            <a:normAutofit/>
          </a:bodyPr>
          <a:lstStyle/>
          <a:p>
            <a:r>
              <a:rPr lang="en-US" dirty="0"/>
              <a:t>Technology Investments</a:t>
            </a:r>
          </a:p>
          <a:p>
            <a:pPr lvl="1"/>
            <a:r>
              <a:rPr lang="en-US" dirty="0"/>
              <a:t>New or planned IT projects =&gt; $50,000</a:t>
            </a:r>
          </a:p>
          <a:p>
            <a:pPr lvl="2"/>
            <a:r>
              <a:rPr lang="en-US" dirty="0"/>
              <a:t>Technology Investment Notification (TIN) - EITS new online form required for IT projects</a:t>
            </a:r>
          </a:p>
          <a:p>
            <a:pPr lvl="1"/>
            <a:r>
              <a:rPr lang="en-US" dirty="0"/>
              <a:t>Existing projects</a:t>
            </a:r>
          </a:p>
          <a:p>
            <a:pPr lvl="2"/>
            <a:r>
              <a:rPr lang="en-US" dirty="0"/>
              <a:t>Use existing, approved Technology Investment Request (TIR) or Technology Investment Notification (TIN)</a:t>
            </a:r>
          </a:p>
          <a:p>
            <a:pPr lvl="1"/>
            <a:endParaRPr lang="en-US" dirty="0"/>
          </a:p>
        </p:txBody>
      </p:sp>
      <p:sp>
        <p:nvSpPr>
          <p:cNvPr id="4" name="Date Placeholder 3"/>
          <p:cNvSpPr>
            <a:spLocks noGrp="1"/>
          </p:cNvSpPr>
          <p:nvPr>
            <p:ph type="dt" sz="half" idx="10"/>
          </p:nvPr>
        </p:nvSpPr>
        <p:spPr/>
        <p:txBody>
          <a:bodyPr/>
          <a:lstStyle/>
          <a:p>
            <a:r>
              <a:rPr lang="en-US" dirty="0"/>
              <a:t>February 27, 2018</a:t>
            </a:r>
          </a:p>
        </p:txBody>
      </p:sp>
      <p:sp>
        <p:nvSpPr>
          <p:cNvPr id="5" name="Footer Placeholder 4"/>
          <p:cNvSpPr>
            <a:spLocks noGrp="1"/>
          </p:cNvSpPr>
          <p:nvPr>
            <p:ph type="ftr" sz="quarter" idx="11"/>
          </p:nvPr>
        </p:nvSpPr>
        <p:spPr>
          <a:xfrm>
            <a:off x="381001" y="6096002"/>
            <a:ext cx="4191000" cy="365125"/>
          </a:xfrm>
        </p:spPr>
        <p:txBody>
          <a:bodyPr/>
          <a:lstStyle/>
          <a:p>
            <a:r>
              <a:rPr lang="en-US" dirty="0"/>
              <a:t>Governor's Finance Office</a:t>
            </a:r>
          </a:p>
        </p:txBody>
      </p:sp>
      <p:sp>
        <p:nvSpPr>
          <p:cNvPr id="6" name="Slide Number Placeholder 5"/>
          <p:cNvSpPr>
            <a:spLocks noGrp="1"/>
          </p:cNvSpPr>
          <p:nvPr>
            <p:ph type="sldNum" sz="quarter" idx="12"/>
          </p:nvPr>
        </p:nvSpPr>
        <p:spPr>
          <a:xfrm>
            <a:off x="3886201" y="6096002"/>
            <a:ext cx="1524000" cy="365125"/>
          </a:xfrm>
        </p:spPr>
        <p:txBody>
          <a:bodyPr/>
          <a:lstStyle/>
          <a:p>
            <a:fld id="{86DAD16D-BFDC-4715-A95B-D3CADA9DB5EA}" type="slidenum">
              <a:rPr lang="en-US" smtClean="0"/>
              <a:t>99</a:t>
            </a:fld>
            <a:endParaRPr lang="en-US" dirty="0"/>
          </a:p>
        </p:txBody>
      </p:sp>
    </p:spTree>
    <p:extLst>
      <p:ext uri="{BB962C8B-B14F-4D97-AF65-F5344CB8AC3E}">
        <p14:creationId xmlns:p14="http://schemas.microsoft.com/office/powerpoint/2010/main" val="4080731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5566</TotalTime>
  <Words>10695</Words>
  <Application>Microsoft Office PowerPoint</Application>
  <PresentationFormat>On-screen Show (4:3)</PresentationFormat>
  <Paragraphs>1299</Paragraphs>
  <Slides>141</Slides>
  <Notes>113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141</vt:i4>
      </vt:variant>
    </vt:vector>
  </HeadingPairs>
  <TitlesOfParts>
    <vt:vector size="145" baseType="lpstr">
      <vt:lpstr>Arial</vt:lpstr>
      <vt:lpstr>Calibri</vt:lpstr>
      <vt:lpstr>Palatino Linotype</vt:lpstr>
      <vt:lpstr>Office Theme</vt:lpstr>
      <vt:lpstr>Budget Kickoff</vt:lpstr>
      <vt:lpstr>Questions during the meeting </vt:lpstr>
      <vt:lpstr>Morning Agenda</vt:lpstr>
      <vt:lpstr>Introduction, Overview &amp; the Strategic Planning Process</vt:lpstr>
      <vt:lpstr>BUDGET OVERVIEW</vt:lpstr>
      <vt:lpstr>BUDGET OVERVIEW</vt:lpstr>
      <vt:lpstr>BUDGET OVERVIEW</vt:lpstr>
      <vt:lpstr>“Generations to Come” - 2016-2020</vt:lpstr>
      <vt:lpstr>Strategic Framework</vt:lpstr>
      <vt:lpstr>Where We Are Headed</vt:lpstr>
      <vt:lpstr>How the Framework is Organized</vt:lpstr>
      <vt:lpstr>Strategic Framework Example</vt:lpstr>
      <vt:lpstr>Priorities and Core Functions</vt:lpstr>
      <vt:lpstr>Priorities and Core Functions</vt:lpstr>
      <vt:lpstr>Strategic Planning Priorities</vt:lpstr>
      <vt:lpstr>Economic Overview </vt:lpstr>
      <vt:lpstr>Nevada Economic Forecast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Outlook </vt:lpstr>
      <vt:lpstr>PowerPoint Presentation</vt:lpstr>
      <vt:lpstr>PowerPoint Presentation</vt:lpstr>
      <vt:lpstr>PowerPoint Presentation</vt:lpstr>
      <vt:lpstr>PowerPoint Presentation</vt:lpstr>
      <vt:lpstr>PowerPoint Presentation</vt:lpstr>
      <vt:lpstr>Conclusions</vt:lpstr>
      <vt:lpstr>Budget Cycle  &amp; Due Dates</vt:lpstr>
      <vt:lpstr>Budget Cycle</vt:lpstr>
      <vt:lpstr>Key Dates</vt:lpstr>
      <vt:lpstr>Overview of Budgeting Processes and Policy Reminders</vt:lpstr>
      <vt:lpstr>Budget Processes</vt:lpstr>
      <vt:lpstr>Building the Budget</vt:lpstr>
      <vt:lpstr>Building the Budget</vt:lpstr>
      <vt:lpstr>Building the Budget</vt:lpstr>
      <vt:lpstr>Positions</vt:lpstr>
      <vt:lpstr>Positions</vt:lpstr>
      <vt:lpstr>Positions</vt:lpstr>
      <vt:lpstr>Positions</vt:lpstr>
      <vt:lpstr>Revenues</vt:lpstr>
      <vt:lpstr>Other Revenues</vt:lpstr>
      <vt:lpstr>Federal Revenues</vt:lpstr>
      <vt:lpstr>Federal Grants</vt:lpstr>
      <vt:lpstr>Federal Grants</vt:lpstr>
      <vt:lpstr>Priorities &amp; Performance Based Budgeting</vt:lpstr>
      <vt:lpstr>Fund Mapping</vt:lpstr>
      <vt:lpstr>Performance Measures</vt:lpstr>
      <vt:lpstr>Performance Measures</vt:lpstr>
      <vt:lpstr>Performance Measures</vt:lpstr>
      <vt:lpstr>Priorities &amp; Performance Based Budgeting</vt:lpstr>
      <vt:lpstr>Required Forms</vt:lpstr>
      <vt:lpstr>Enhancement Requests</vt:lpstr>
      <vt:lpstr>Enhancement Requests</vt:lpstr>
      <vt:lpstr>Agency Request Limits</vt:lpstr>
      <vt:lpstr>Agency Request Limits</vt:lpstr>
      <vt:lpstr>Agency Efficiency Options</vt:lpstr>
      <vt:lpstr>Agency Efficiency Options</vt:lpstr>
      <vt:lpstr>Efficiency Option Examples</vt:lpstr>
      <vt:lpstr>Technology Investments</vt:lpstr>
      <vt:lpstr>Technology Investments</vt:lpstr>
      <vt:lpstr>Technology Investments</vt:lpstr>
      <vt:lpstr>SMART 21</vt:lpstr>
      <vt:lpstr>Bill Draft Requests</vt:lpstr>
      <vt:lpstr>Bill Draft Request Instructions</vt:lpstr>
      <vt:lpstr>BDRs Continued </vt:lpstr>
      <vt:lpstr>BDRs Continued </vt:lpstr>
      <vt:lpstr>BDR Requirements (NRS 218D)</vt:lpstr>
      <vt:lpstr>BDR Requirements (NRS 218D)</vt:lpstr>
      <vt:lpstr>Non – Budgetary BDR Prep Process</vt:lpstr>
      <vt:lpstr>BDR Prep Timeline </vt:lpstr>
      <vt:lpstr>Thank You!</vt:lpstr>
      <vt:lpstr>Lunch Break 12:00 pm – 1:30 pm</vt:lpstr>
      <vt:lpstr>Afternoon Agenda</vt:lpstr>
      <vt:lpstr>Budget Building Manual Changes </vt:lpstr>
      <vt:lpstr>Budget Instructions vs Budget Building Manual</vt:lpstr>
      <vt:lpstr>Federal Grants</vt:lpstr>
      <vt:lpstr>Highlight of Changes</vt:lpstr>
      <vt:lpstr>Highlight of Changes</vt:lpstr>
      <vt:lpstr>Highlight of Changes</vt:lpstr>
      <vt:lpstr>Highlight of Changes</vt:lpstr>
      <vt:lpstr>Highlight of Changes</vt:lpstr>
      <vt:lpstr>Highlight of Changes</vt:lpstr>
      <vt:lpstr>Highlight of Changes</vt:lpstr>
      <vt:lpstr>Highlight of Changes</vt:lpstr>
      <vt:lpstr>Questions? </vt:lpstr>
      <vt:lpstr>Fund Mapping </vt:lpstr>
      <vt:lpstr>Mapping</vt:lpstr>
      <vt:lpstr>Mapping (Cont.)</vt:lpstr>
      <vt:lpstr>Mapping (Cont.)</vt:lpstr>
      <vt:lpstr>Mapping (Cont.)</vt:lpstr>
      <vt:lpstr>Mapping (Cont.)</vt:lpstr>
      <vt:lpstr>Mapping (Cont.)</vt:lpstr>
      <vt:lpstr>Questions? </vt:lpstr>
      <vt:lpstr>NEBS Bill Draft Request Changes</vt:lpstr>
      <vt:lpstr>NEBS BDR Module</vt:lpstr>
      <vt:lpstr>BDR Concept Input Page</vt:lpstr>
      <vt:lpstr>Budget or Policy Bill</vt:lpstr>
      <vt:lpstr>Budget or Policy Bill</vt:lpstr>
      <vt:lpstr>Concept Approval and BDR Creation</vt:lpstr>
      <vt:lpstr>Contact Tab Changes</vt:lpstr>
      <vt:lpstr>Legislative BDR</vt:lpstr>
      <vt:lpstr>Questions? </vt:lpstr>
      <vt:lpstr>EITS TIN Process</vt:lpstr>
      <vt:lpstr>Technology Investment Planning  TIN ORIENTATION Technical Investment Notifications</vt:lpstr>
      <vt:lpstr>Vision and Goals</vt:lpstr>
      <vt:lpstr>History and Future</vt:lpstr>
      <vt:lpstr>TIR vs TIN (Today vs Tomorrow)</vt:lpstr>
      <vt:lpstr>When should a TIN be submitted?</vt:lpstr>
      <vt:lpstr>Typical TIN process in 4 steps</vt:lpstr>
      <vt:lpstr>What to expect? Process timeline</vt:lpstr>
      <vt:lpstr>Sneak Preview</vt:lpstr>
      <vt:lpstr>Sneak Preview II</vt:lpstr>
      <vt:lpstr>Sneak Preview III: Capture Costs</vt:lpstr>
      <vt:lpstr>Sneak Preview IV: More costs</vt:lpstr>
      <vt:lpstr>Sneak Preview V</vt:lpstr>
      <vt:lpstr>Sneak Preview VI: Printing</vt:lpstr>
      <vt:lpstr>Sneak Preview VII: Saving to a PDF</vt:lpstr>
      <vt:lpstr>Sneak Preview VIII: Attachments</vt:lpstr>
      <vt:lpstr>Technical Requirements</vt:lpstr>
      <vt:lpstr>Help needed?</vt:lpstr>
      <vt:lpstr>Key dates for this budget cycle</vt:lpstr>
      <vt:lpstr>Reminder</vt:lpstr>
      <vt:lpstr>The End. Thank you!</vt:lpstr>
      <vt:lpstr>Thank You!</vt:lpstr>
    </vt:vector>
  </TitlesOfParts>
  <Company>State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Henrie</dc:creator>
  <cp:lastModifiedBy>Frances  B. Lincoln</cp:lastModifiedBy>
  <cp:revision>180</cp:revision>
  <cp:lastPrinted>2020-01-24T19:52:21Z</cp:lastPrinted>
  <dcterms:created xsi:type="dcterms:W3CDTF">2014-02-15T02:04:22Z</dcterms:created>
  <dcterms:modified xsi:type="dcterms:W3CDTF">2020-01-24T21:01:42Z</dcterms:modified>
</cp:coreProperties>
</file>